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60" r:id="rId5"/>
  </p:sldMasterIdLst>
  <p:notesMasterIdLst>
    <p:notesMasterId r:id="rId26"/>
  </p:notesMasterIdLst>
  <p:handoutMasterIdLst>
    <p:handoutMasterId r:id="rId27"/>
  </p:handoutMasterIdLst>
  <p:sldIdLst>
    <p:sldId id="348" r:id="rId6"/>
    <p:sldId id="370" r:id="rId7"/>
    <p:sldId id="369" r:id="rId8"/>
    <p:sldId id="300" r:id="rId9"/>
    <p:sldId id="352" r:id="rId10"/>
    <p:sldId id="353" r:id="rId11"/>
    <p:sldId id="355" r:id="rId12"/>
    <p:sldId id="371" r:id="rId13"/>
    <p:sldId id="356" r:id="rId14"/>
    <p:sldId id="357" r:id="rId15"/>
    <p:sldId id="358" r:id="rId16"/>
    <p:sldId id="359" r:id="rId17"/>
    <p:sldId id="367" r:id="rId18"/>
    <p:sldId id="360" r:id="rId19"/>
    <p:sldId id="361" r:id="rId20"/>
    <p:sldId id="362" r:id="rId21"/>
    <p:sldId id="364" r:id="rId22"/>
    <p:sldId id="365" r:id="rId23"/>
    <p:sldId id="368" r:id="rId24"/>
    <p:sldId id="309" r:id="rId25"/>
  </p:sldIdLst>
  <p:sldSz cx="9144000" cy="6858000" type="screen4x3"/>
  <p:notesSz cx="7010400" cy="92964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04">
          <p15:clr>
            <a:srgbClr val="A4A3A4"/>
          </p15:clr>
        </p15:guide>
        <p15:guide id="4" pos="2184">
          <p15:clr>
            <a:srgbClr val="A4A3A4"/>
          </p15:clr>
        </p15:guide>
        <p15:guide id="5" orient="horz" pos="2928">
          <p15:clr>
            <a:srgbClr val="A4A3A4"/>
          </p15:clr>
        </p15:guide>
        <p15:guide id="6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Schuster" initials="K" lastIdx="7" clrIdx="0"/>
  <p:cmAuthor id="1" name="Windows User" initials="WU" lastIdx="3" clrIdx="1"/>
  <p:cmAuthor id="2" name="Information Technology Group" initials="MB" lastIdx="1" clrIdx="2"/>
  <p:cmAuthor id="3" name="Sheryl" initials="S" lastIdx="11" clrIdx="3"/>
  <p:cmAuthor id="4" name="Keith Bell" initials="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2438F4"/>
    <a:srgbClr val="1A53B0"/>
    <a:srgbClr val="F79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61" autoAdjust="0"/>
    <p:restoredTop sz="81215" autoAdjust="0"/>
  </p:normalViewPr>
  <p:slideViewPr>
    <p:cSldViewPr>
      <p:cViewPr varScale="1">
        <p:scale>
          <a:sx n="57" d="100"/>
          <a:sy n="57" d="100"/>
        </p:scale>
        <p:origin x="137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4440"/>
    </p:cViewPr>
  </p:sorterViewPr>
  <p:notesViewPr>
    <p:cSldViewPr>
      <p:cViewPr>
        <p:scale>
          <a:sx n="88" d="100"/>
          <a:sy n="88" d="100"/>
        </p:scale>
        <p:origin x="1856" y="44"/>
      </p:cViewPr>
      <p:guideLst>
        <p:guide orient="horz" pos="2880"/>
        <p:guide pos="2160"/>
        <p:guide orient="horz" pos="2904"/>
        <p:guide pos="2184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8" rIns="93177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7" y="0"/>
            <a:ext cx="3037840" cy="464820"/>
          </a:xfrm>
          <a:prstGeom prst="rect">
            <a:avLst/>
          </a:prstGeom>
        </p:spPr>
        <p:txBody>
          <a:bodyPr vert="horz" lIns="93177" tIns="46588" rIns="93177" bIns="46588" rtlCol="0"/>
          <a:lstStyle>
            <a:lvl1pPr algn="r">
              <a:defRPr sz="1200"/>
            </a:lvl1pPr>
          </a:lstStyle>
          <a:p>
            <a:fld id="{B0E40ABE-DCA6-4B7A-B1BC-961182C98C1E}" type="datetimeFigureOut">
              <a:rPr lang="en-US" smtClean="0"/>
              <a:pPr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8" rIns="93177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 vert="horz" lIns="93177" tIns="46588" rIns="93177" bIns="46588" rtlCol="0" anchor="b"/>
          <a:lstStyle>
            <a:lvl1pPr algn="r">
              <a:defRPr sz="1200"/>
            </a:lvl1pPr>
          </a:lstStyle>
          <a:p>
            <a:fld id="{A63DE9D1-BBA0-4F2C-9FA0-7B37DDC69B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92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9" name="Notes Placeholder 8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576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010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228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262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9771311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3353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8077396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80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8103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0099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185089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C398665-DC26-4EFB-94D2-93E5ADCD5CB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724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42277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1"/>
              </a:spcAft>
            </a:pPr>
            <a:r>
              <a:rPr lang="en-US" dirty="0" smtClean="0">
                <a:ea typeface="Calibri"/>
                <a:cs typeface="Times New Roman"/>
              </a:rPr>
              <a:t>Present agenda</a:t>
            </a:r>
          </a:p>
          <a:p>
            <a:pPr>
              <a:lnSpc>
                <a:spcPct val="115000"/>
              </a:lnSpc>
              <a:spcAft>
                <a:spcPts val="601"/>
              </a:spcAft>
            </a:pPr>
            <a:r>
              <a:rPr lang="en-US" dirty="0" smtClean="0">
                <a:ea typeface="Calibri"/>
                <a:cs typeface="Times New Roman"/>
              </a:rPr>
              <a:t>Present panel</a:t>
            </a:r>
          </a:p>
          <a:p>
            <a:pPr>
              <a:lnSpc>
                <a:spcPct val="115000"/>
              </a:lnSpc>
              <a:spcAft>
                <a:spcPts val="601"/>
              </a:spcAft>
            </a:pPr>
            <a:r>
              <a:rPr lang="en-US" dirty="0" smtClean="0">
                <a:ea typeface="Calibri"/>
                <a:cs typeface="Times New Roman"/>
              </a:rPr>
              <a:t>Administrative announcements:</a:t>
            </a:r>
          </a:p>
          <a:p>
            <a:pPr marL="171450" indent="-171450">
              <a:lnSpc>
                <a:spcPct val="115000"/>
              </a:lnSpc>
              <a:spcAft>
                <a:spcPts val="601"/>
              </a:spcAft>
              <a:buFont typeface="Arial"/>
              <a:buChar char="•"/>
            </a:pPr>
            <a:r>
              <a:rPr lang="en-US" dirty="0" smtClean="0">
                <a:ea typeface="Calibri"/>
                <a:cs typeface="Times New Roman"/>
              </a:rPr>
              <a:t>All</a:t>
            </a:r>
            <a:r>
              <a:rPr lang="en-US" baseline="0" dirty="0" smtClean="0">
                <a:ea typeface="Calibri"/>
                <a:cs typeface="Times New Roman"/>
              </a:rPr>
              <a:t> questions at the end (can audience be muted?)</a:t>
            </a:r>
          </a:p>
          <a:p>
            <a:pPr marL="171450" indent="-171450">
              <a:lnSpc>
                <a:spcPct val="115000"/>
              </a:lnSpc>
              <a:spcAft>
                <a:spcPts val="601"/>
              </a:spcAft>
              <a:buFont typeface="Arial"/>
              <a:buChar char="•"/>
            </a:pPr>
            <a:r>
              <a:rPr lang="en-US" baseline="0" dirty="0" smtClean="0">
                <a:ea typeface="Calibri"/>
                <a:cs typeface="Times New Roman"/>
              </a:rPr>
              <a:t>We will go into some technical details</a:t>
            </a:r>
            <a:endParaRPr lang="en-US" dirty="0" smtClean="0"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C398665-DC26-4EFB-94D2-93E5ADCD5C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5319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C398665-DC26-4EFB-94D2-93E5ADCD5CB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697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42277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1"/>
              </a:spcAft>
            </a:pPr>
            <a:endParaRPr lang="en-US" dirty="0" smtClean="0"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C398665-DC26-4EFB-94D2-93E5ADCD5C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693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16425"/>
            <a:ext cx="5607050" cy="442277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601"/>
              </a:spcAft>
            </a:pPr>
            <a:endParaRPr lang="en-US" dirty="0" smtClean="0"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C398665-DC26-4EFB-94D2-93E5ADCD5C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9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513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614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111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550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33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352800"/>
            <a:ext cx="77724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876800"/>
            <a:ext cx="6400800" cy="7620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Author and Date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F4265-A4C3-B548-B231-ADDC296B495B}" type="datetime1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1FD8-5C2B-1A44-9725-6957C54F16FD}" type="datetime1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Title of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smtClean="0"/>
              <a:t>Author and Date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ADE43-45F2-714B-9512-9DDE4BE6BD46}" type="datetime1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977F-0695-4C57-AF40-70739867F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FC8C8-78CF-7842-A1AC-401AE4B81EAF}" type="datetime1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0B30A-E152-8D43-93D6-6146E860788F}" type="datetime1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02DA-B4C7-F64F-973E-D2B9D04B4E80}" type="datetime1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1C24A-33C1-654A-9E08-A5468D41EA54}" type="datetime1">
              <a:rPr lang="en-US" smtClean="0"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3A979-8FD5-D94E-9493-7E635315116E}" type="datetime1">
              <a:rPr lang="en-US" smtClean="0"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A2412-A65B-AE42-81D1-063ADF4726DA}" type="datetime1">
              <a:rPr lang="en-US" smtClean="0"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84712-8E39-024F-9126-73B259666B5C}" type="datetime1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A8B51-08B8-6B43-8FC0-884E9553DCFA}" type="datetime1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98B19-F477-8C42-AD8F-0885B1BA7BA2}" type="datetime1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4C657-53BA-4C64-8161-364EC652DC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15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8138" algn="l" defTabSz="914400" rtl="0" eaLnBrk="1" latinLnBrk="0" hangingPunct="1">
        <a:spcBef>
          <a:spcPct val="20000"/>
        </a:spcBef>
        <a:buClr>
          <a:schemeClr val="tx2">
            <a:lumMod val="60000"/>
            <a:lumOff val="40000"/>
          </a:schemeClr>
        </a:buClr>
        <a:buSzPct val="80000"/>
        <a:buFont typeface="Arial" pitchFamily="34" charset="0"/>
        <a:buChar char="►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69963" indent="-284163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2004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Title of Presentation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953000"/>
            <a:ext cx="8229600" cy="117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Author and Date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79C4C-018F-6A4F-8933-B1DD8099522D}" type="datetime1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977F-0695-4C57-AF40-70739867F6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ctr" defTabSz="914400" rtl="0" eaLnBrk="1" latinLnBrk="0" hangingPunct="1">
        <a:spcBef>
          <a:spcPct val="20000"/>
        </a:spcBef>
        <a:buFont typeface="Arial" pitchFamily="34" charset="0"/>
        <a:buNone/>
        <a:defRPr sz="2800" b="1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lityindicators.ahrq.gov/Downloads/Software/V50/AHRQ_QI_Rate_Comparison_V45_V50.pdf" TargetMode="External"/><Relationship Id="rId7" Type="http://schemas.openxmlformats.org/officeDocument/2006/relationships/hyperlink" Target="http://www.qualityindicators.ahrq.gov/Downloads/Modules/PDI/V50/ChangeLog_PDI_v50.pdf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qualityindicators.ahrq.gov/Downloads/Modules/PSI/V50/ChangeLog_PSI_v50.pdf" TargetMode="External"/><Relationship Id="rId5" Type="http://schemas.openxmlformats.org/officeDocument/2006/relationships/hyperlink" Target="http://www.qualityindicators.ahrq.gov/Downloads/Modules/IQI/V50/ChangeLog_IQI_v50.pdf" TargetMode="External"/><Relationship Id="rId4" Type="http://schemas.openxmlformats.org/officeDocument/2006/relationships/hyperlink" Target="http://www.qualityindicators.ahrq.gov/Downloads/Modules/PQI/V50/ChangeLog_PQI_v50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QIsupport@ahrq.hhs.gov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qualityindicators.ahrq.gov/Modules/Default.asp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1F497D"/>
                </a:solidFill>
              </a:rPr>
              <a:t>AHRQ Quality Indicators Software</a:t>
            </a:r>
            <a:br>
              <a:rPr lang="en-US" dirty="0" smtClean="0">
                <a:solidFill>
                  <a:srgbClr val="1F497D"/>
                </a:solidFill>
              </a:rPr>
            </a:br>
            <a:r>
              <a:rPr lang="en-US" dirty="0" smtClean="0">
                <a:solidFill>
                  <a:srgbClr val="1F497D"/>
                </a:solidFill>
              </a:rPr>
              <a:t>Overview of Changes to v5.0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August 20, </a:t>
            </a:r>
            <a:r>
              <a:rPr lang="en-US" dirty="0" smtClean="0"/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118672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Coding Update: Populations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County populations: 2014 Census Estimate</a:t>
            </a:r>
          </a:p>
          <a:p>
            <a:r>
              <a:rPr lang="en-US" dirty="0"/>
              <a:t>Reference population: Combined 2012 SIDs</a:t>
            </a:r>
          </a:p>
          <a:p>
            <a:r>
              <a:rPr lang="en-US" dirty="0" smtClean="0"/>
              <a:t>Risk adjustment coefficients use new reference population</a:t>
            </a:r>
          </a:p>
          <a:p>
            <a:pPr lvl="1"/>
            <a:r>
              <a:rPr lang="en-US" dirty="0" smtClean="0"/>
              <a:t>Population changed, methodology did not except treatment of POA</a:t>
            </a:r>
          </a:p>
          <a:p>
            <a:r>
              <a:rPr lang="en-US" dirty="0" smtClean="0"/>
              <a:t>Data is more current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74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Methodology Changes: POA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Measures may be run with or without POA</a:t>
            </a:r>
          </a:p>
          <a:p>
            <a:pPr lvl="1"/>
            <a:r>
              <a:rPr lang="en-US" dirty="0" smtClean="0"/>
              <a:t>Affects entire dataset</a:t>
            </a:r>
          </a:p>
          <a:p>
            <a:r>
              <a:rPr lang="en-US" dirty="0" smtClean="0"/>
              <a:t>Affects numerators for PSI, IQI, PDI</a:t>
            </a:r>
          </a:p>
          <a:p>
            <a:r>
              <a:rPr lang="en-US" dirty="0" smtClean="0"/>
              <a:t>Prediction module removed</a:t>
            </a:r>
          </a:p>
          <a:p>
            <a:pPr lvl="1"/>
            <a:r>
              <a:rPr lang="en-US" dirty="0" smtClean="0"/>
              <a:t>HCUP databases now have POA data available</a:t>
            </a:r>
          </a:p>
          <a:p>
            <a:pPr lvl="1"/>
            <a:r>
              <a:rPr lang="en-US" dirty="0" smtClean="0"/>
              <a:t>CMS requires POA data resulting in widespread use</a:t>
            </a:r>
          </a:p>
          <a:p>
            <a:pPr lvl="1"/>
            <a:r>
              <a:rPr lang="en-US" dirty="0" smtClean="0"/>
              <a:t>POA prediction module estimates were not always comparable to real data</a:t>
            </a:r>
            <a:endParaRPr lang="en-US" dirty="0"/>
          </a:p>
          <a:p>
            <a:pPr lvl="1"/>
            <a:r>
              <a:rPr lang="en-US" dirty="0" smtClean="0"/>
              <a:t>POA data is highly affected by coding variation</a:t>
            </a:r>
          </a:p>
          <a:p>
            <a:r>
              <a:rPr lang="en-US" dirty="0" smtClean="0"/>
              <a:t>Reference population selected for strong POA states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6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Methodology:</a:t>
            </a:r>
            <a:r>
              <a:rPr lang="en-US" baseline="0" dirty="0" smtClean="0">
                <a:solidFill>
                  <a:srgbClr val="1F497D"/>
                </a:solidFill>
              </a:rPr>
              <a:t> Stratification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Strata are now exclusive</a:t>
            </a:r>
          </a:p>
          <a:p>
            <a:pPr lvl="1"/>
            <a:r>
              <a:rPr lang="en-US" dirty="0" smtClean="0"/>
              <a:t>Version 4.5 allowed one discharge in multiple</a:t>
            </a:r>
          </a:p>
          <a:p>
            <a:pPr lvl="1"/>
            <a:r>
              <a:rPr lang="en-US" dirty="0" smtClean="0"/>
              <a:t>Risk adjustment and stratified rates affected</a:t>
            </a:r>
          </a:p>
          <a:p>
            <a:r>
              <a:rPr lang="en-US" dirty="0" smtClean="0"/>
              <a:t>Priority assigned in order of mortality rate</a:t>
            </a:r>
          </a:p>
          <a:p>
            <a:r>
              <a:rPr lang="en-US" dirty="0" smtClean="0"/>
              <a:t>Exclusion determined separately for each stratum</a:t>
            </a:r>
          </a:p>
          <a:p>
            <a:r>
              <a:rPr lang="en-US" dirty="0" smtClean="0"/>
              <a:t>Affected measures:</a:t>
            </a:r>
          </a:p>
          <a:p>
            <a:pPr lvl="1"/>
            <a:r>
              <a:rPr lang="en-US" dirty="0" smtClean="0"/>
              <a:t>IQI 02, 04, 09, 11, 17</a:t>
            </a:r>
          </a:p>
          <a:p>
            <a:pPr lvl="1"/>
            <a:r>
              <a:rPr lang="en-US" dirty="0" smtClean="0"/>
              <a:t>PSI 04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0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Strata Identifiers</a:t>
            </a:r>
            <a:endParaRPr lang="en-US" dirty="0">
              <a:solidFill>
                <a:srgbClr val="1F497D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70067682"/>
              </p:ext>
            </p:extLst>
          </p:nvPr>
        </p:nvGraphicFramePr>
        <p:xfrm>
          <a:off x="457200" y="1600200"/>
          <a:ext cx="4038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Indicator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WinQI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2A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IQ2A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201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</a:t>
                      </a:r>
                      <a:r>
                        <a:rPr lang="en-US" baseline="0" dirty="0" smtClean="0"/>
                        <a:t> 2B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IQ2B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202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2C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IQ2C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203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</a:t>
                      </a:r>
                      <a:r>
                        <a:rPr lang="en-US" baseline="0" dirty="0" smtClean="0"/>
                        <a:t> 4A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IQ4A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401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4B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IQ4B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402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4C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IQ4C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403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4D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IQ4D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404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</a:t>
                      </a:r>
                      <a:r>
                        <a:rPr lang="en-US" baseline="0" dirty="0" smtClean="0"/>
                        <a:t> 11A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IQ11A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111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11B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IQ11B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112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11C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IQ11C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113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11D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IQ11D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</a:t>
                      </a:r>
                      <a:r>
                        <a:rPr lang="en-US" baseline="0" dirty="0" smtClean="0"/>
                        <a:t> 114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0775400"/>
              </p:ext>
            </p:extLst>
          </p:nvPr>
        </p:nvGraphicFramePr>
        <p:xfrm>
          <a:off x="4648200" y="1600200"/>
          <a:ext cx="4038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Indicator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WinQI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17A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IQ17A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171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17B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IQ17B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 172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IQI 17C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IQ17C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IQI</a:t>
                      </a:r>
                      <a:r>
                        <a:rPr lang="en-US" baseline="0" dirty="0" smtClean="0"/>
                        <a:t> 173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PSI 4A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PS4A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PSI 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PSI 4B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PS4B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PSI 43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PSI 4C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PS4C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PSI 44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PSI 4D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PS4D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PSI 45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PSI 4E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PS4E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PSI 46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0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Key Measure Changes: PSI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PSI Composite weights updated</a:t>
            </a:r>
          </a:p>
          <a:p>
            <a:r>
              <a:rPr lang="en-US" dirty="0" smtClean="0"/>
              <a:t>PSI 09/27: Perioperative/Postoperative Hemorrhage or Hematoma</a:t>
            </a:r>
          </a:p>
          <a:p>
            <a:pPr lvl="1"/>
            <a:r>
              <a:rPr lang="en-US" dirty="0" smtClean="0"/>
              <a:t>Platelet disorders added to numerator exclusion</a:t>
            </a:r>
          </a:p>
          <a:p>
            <a:pPr lvl="1"/>
            <a:r>
              <a:rPr lang="en-US" dirty="0" smtClean="0"/>
              <a:t>Observed rate reduced</a:t>
            </a:r>
          </a:p>
          <a:p>
            <a:r>
              <a:rPr lang="en-US" dirty="0" smtClean="0"/>
              <a:t>PSI 10: Postoperative Physiologic and Metabolic Derangement Rate</a:t>
            </a:r>
          </a:p>
          <a:p>
            <a:pPr lvl="1"/>
            <a:r>
              <a:rPr lang="en-US" dirty="0" smtClean="0"/>
              <a:t>Diabetic complication codes removed from exclusions</a:t>
            </a:r>
          </a:p>
          <a:p>
            <a:pPr lvl="1"/>
            <a:r>
              <a:rPr lang="en-US" dirty="0" smtClean="0"/>
              <a:t>Resulting indicator now limited post-operative acute renal failure</a:t>
            </a:r>
          </a:p>
          <a:p>
            <a:pPr lvl="1"/>
            <a:r>
              <a:rPr lang="en-US" dirty="0" smtClean="0"/>
              <a:t>Chronic kidney failure exclusion restricted to Stage V or End Stage</a:t>
            </a:r>
          </a:p>
          <a:p>
            <a:pPr lvl="1"/>
            <a:r>
              <a:rPr lang="en-US" dirty="0" smtClean="0"/>
              <a:t>Observed rate increased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4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Key Measure</a:t>
            </a:r>
            <a:r>
              <a:rPr lang="en-US" baseline="0" dirty="0" smtClean="0">
                <a:solidFill>
                  <a:srgbClr val="1F497D"/>
                </a:solidFill>
              </a:rPr>
              <a:t> Changes: PSI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PSI 11: Postoperative Respiratory Failure Rate</a:t>
            </a:r>
          </a:p>
          <a:p>
            <a:pPr lvl="1"/>
            <a:r>
              <a:rPr lang="en-US" dirty="0" smtClean="0"/>
              <a:t>Removed exclusions for senility without psychosis</a:t>
            </a:r>
          </a:p>
          <a:p>
            <a:pPr lvl="1"/>
            <a:r>
              <a:rPr lang="en-US" dirty="0" smtClean="0"/>
              <a:t>Revised exclusion list for facial procedures</a:t>
            </a:r>
          </a:p>
          <a:p>
            <a:pPr lvl="2"/>
            <a:r>
              <a:rPr lang="en-US" dirty="0" smtClean="0"/>
              <a:t>Removed </a:t>
            </a:r>
            <a:r>
              <a:rPr lang="en-US" dirty="0" err="1" smtClean="0"/>
              <a:t>gingivoplasty</a:t>
            </a:r>
            <a:r>
              <a:rPr lang="en-US" dirty="0"/>
              <a:t>;</a:t>
            </a:r>
            <a:r>
              <a:rPr lang="en-US" dirty="0" smtClean="0"/>
              <a:t> added exclusions for facial bone and </a:t>
            </a:r>
            <a:r>
              <a:rPr lang="en-US" dirty="0" err="1" smtClean="0"/>
              <a:t>laryngo</a:t>
            </a:r>
            <a:r>
              <a:rPr lang="en-US" dirty="0" smtClean="0"/>
              <a:t>-tracheal operations</a:t>
            </a:r>
          </a:p>
          <a:p>
            <a:pPr lvl="1"/>
            <a:r>
              <a:rPr lang="en-US" dirty="0" smtClean="0"/>
              <a:t>Expanded conditions included in exclusions for lung cancer and esophageal surgery</a:t>
            </a:r>
          </a:p>
          <a:p>
            <a:pPr lvl="1"/>
            <a:r>
              <a:rPr lang="en-US" dirty="0" smtClean="0"/>
              <a:t>Slight decrease in observed rate, increase in expected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6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Key Measure Changes</a:t>
            </a:r>
            <a:r>
              <a:rPr lang="en-US" baseline="0" dirty="0" smtClean="0">
                <a:solidFill>
                  <a:srgbClr val="1F497D"/>
                </a:solidFill>
              </a:rPr>
              <a:t>: IQI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IQI Composite weights updated</a:t>
            </a:r>
          </a:p>
          <a:p>
            <a:r>
              <a:rPr lang="en-US" dirty="0" smtClean="0"/>
              <a:t>IQI 20: Pneumonia Mortality Rate</a:t>
            </a:r>
          </a:p>
          <a:p>
            <a:pPr lvl="1"/>
            <a:r>
              <a:rPr lang="en-US" dirty="0" smtClean="0"/>
              <a:t>Added Avian Influenza, H1N1, and Novel Influenza Virus to denominator specification</a:t>
            </a:r>
          </a:p>
          <a:p>
            <a:pPr lvl="1"/>
            <a:r>
              <a:rPr lang="en-US" dirty="0" smtClean="0"/>
              <a:t>Slight decrease in observed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5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Key Measure Changes:</a:t>
            </a:r>
            <a:r>
              <a:rPr lang="en-US" baseline="0" dirty="0" smtClean="0">
                <a:solidFill>
                  <a:srgbClr val="1F497D"/>
                </a:solidFill>
              </a:rPr>
              <a:t> PQI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PQI 10: Dehydration Admission Rate</a:t>
            </a:r>
          </a:p>
          <a:p>
            <a:pPr lvl="1"/>
            <a:r>
              <a:rPr lang="en-US" dirty="0" smtClean="0"/>
              <a:t>Restricted kidney failure POA exclusion to Stage V or End Stage</a:t>
            </a:r>
          </a:p>
          <a:p>
            <a:pPr lvl="1"/>
            <a:r>
              <a:rPr lang="en-US" dirty="0" smtClean="0"/>
              <a:t>Increase in observed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6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Key Measure Changes: PDI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PDI Composite weights updated</a:t>
            </a:r>
          </a:p>
          <a:p>
            <a:r>
              <a:rPr lang="en-US" dirty="0"/>
              <a:t>PDI 09: Postoperative Respiratory Failure</a:t>
            </a:r>
          </a:p>
          <a:p>
            <a:pPr lvl="1"/>
            <a:r>
              <a:rPr lang="en-US" dirty="0"/>
              <a:t>Mirrors PSI 11 changes</a:t>
            </a:r>
          </a:p>
          <a:p>
            <a:pPr lvl="1"/>
            <a:r>
              <a:rPr lang="en-US" dirty="0"/>
              <a:t>Removed exclusions for </a:t>
            </a:r>
            <a:r>
              <a:rPr lang="en-US" dirty="0" err="1"/>
              <a:t>gingivoplasty</a:t>
            </a:r>
            <a:r>
              <a:rPr lang="en-US" dirty="0"/>
              <a:t> and senility without psychosis</a:t>
            </a:r>
          </a:p>
          <a:p>
            <a:pPr lvl="1"/>
            <a:r>
              <a:rPr lang="en-US" dirty="0"/>
              <a:t>Added denominator exclusions for facial bone and </a:t>
            </a:r>
            <a:r>
              <a:rPr lang="en-US" dirty="0" err="1"/>
              <a:t>laryngo</a:t>
            </a:r>
            <a:r>
              <a:rPr lang="en-US" dirty="0"/>
              <a:t>-tracheal operations</a:t>
            </a:r>
          </a:p>
          <a:p>
            <a:pPr lvl="1"/>
            <a:r>
              <a:rPr lang="en-US" dirty="0"/>
              <a:t>Expanded conditions included in exclusions for lung cancer and esophageal surgery</a:t>
            </a:r>
          </a:p>
          <a:p>
            <a:pPr lvl="1"/>
            <a:r>
              <a:rPr lang="en-US" dirty="0"/>
              <a:t>Slight decrease in observed rate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9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600200" y="373038"/>
            <a:ext cx="6248400" cy="9985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800" dirty="0">
              <a:solidFill>
                <a:srgbClr val="2438F4"/>
              </a:solidFill>
              <a:latin typeface="Garamond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 and Answers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Additional documentation referenced in this presentation:</a:t>
            </a:r>
          </a:p>
          <a:p>
            <a:r>
              <a:rPr lang="en-US" dirty="0"/>
              <a:t>Rate Comparison, version 4.5 to 5.0</a:t>
            </a:r>
            <a:br>
              <a:rPr lang="en-US" dirty="0"/>
            </a:b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www.qualityindicators.ahrq.gov/Downloads/Software/V50/AHRQ_QI_Rate_Comparison_V45_V50.pdf</a:t>
            </a:r>
            <a:endParaRPr lang="en-US" dirty="0" smtClean="0"/>
          </a:p>
          <a:p>
            <a:r>
              <a:rPr lang="en-US" dirty="0" smtClean="0"/>
              <a:t>Coding Updates and Revisions</a:t>
            </a:r>
          </a:p>
          <a:p>
            <a:pPr lvl="1"/>
            <a:r>
              <a:rPr lang="en-US" dirty="0"/>
              <a:t>PQI</a:t>
            </a:r>
            <a:br>
              <a:rPr lang="en-US" dirty="0"/>
            </a:b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www.qualityindicators.ahrq.gov/Downloads/Modules/PQI/V50/ChangeLog_PQI_v50.pdf</a:t>
            </a:r>
            <a:endParaRPr lang="en-US" dirty="0" smtClean="0"/>
          </a:p>
          <a:p>
            <a:pPr lvl="1"/>
            <a:r>
              <a:rPr lang="en-US" dirty="0"/>
              <a:t>IQI</a:t>
            </a:r>
            <a:br>
              <a:rPr lang="en-US" dirty="0"/>
            </a:br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www.qualityindicators.ahrq.gov/Downloads/Modules/IQI/V50/ChangeLog_IQI_v50.pdf</a:t>
            </a:r>
            <a:endParaRPr lang="en-US" dirty="0" smtClean="0"/>
          </a:p>
          <a:p>
            <a:pPr lvl="1"/>
            <a:r>
              <a:rPr lang="en-US" dirty="0"/>
              <a:t>PSI</a:t>
            </a:r>
            <a:br>
              <a:rPr lang="en-US" dirty="0"/>
            </a:br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www.qualityindicators.ahrq.gov/Downloads/Modules/PSI/V50/ChangeLog_PSI_v50.pdf</a:t>
            </a:r>
            <a:endParaRPr lang="en-US" dirty="0" smtClean="0"/>
          </a:p>
          <a:p>
            <a:pPr lvl="1"/>
            <a:r>
              <a:rPr lang="en-US" dirty="0"/>
              <a:t>PDI</a:t>
            </a:r>
            <a:br>
              <a:rPr lang="en-US" dirty="0"/>
            </a:br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www.qualityindicators.ahrq.gov/Downloads/Modules/PDI/V50/ChangeLog_PDI_v50.pdf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29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6088062" cy="76835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Webinar Instructions</a:t>
            </a:r>
            <a:endParaRPr lang="en-US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5029200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The webinar will be recorded and will be available on the AHRQ QI website. </a:t>
            </a:r>
          </a:p>
          <a:p>
            <a:pPr lvl="0"/>
            <a:r>
              <a:rPr lang="en-US" sz="2400" dirty="0" smtClean="0"/>
              <a:t>All </a:t>
            </a:r>
            <a:r>
              <a:rPr lang="en-US" sz="2400" dirty="0"/>
              <a:t>participant lines are in listen-only mode throughout the presentation.  </a:t>
            </a:r>
          </a:p>
          <a:p>
            <a:pPr lvl="0"/>
            <a:r>
              <a:rPr lang="en-US" sz="2400" dirty="0"/>
              <a:t>You may submit webinar questions via the </a:t>
            </a:r>
            <a:r>
              <a:rPr lang="en-US" sz="2400" i="1" dirty="0"/>
              <a:t>question</a:t>
            </a:r>
            <a:r>
              <a:rPr lang="en-US" sz="2400" dirty="0"/>
              <a:t> feature at any time, however all questions will be answered during the Q&amp;A session. Your question will only be visible to the moderators.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324600"/>
            <a:ext cx="2133600" cy="365125"/>
          </a:xfrm>
        </p:spPr>
        <p:txBody>
          <a:bodyPr/>
          <a:lstStyle/>
          <a:p>
            <a:pPr algn="r">
              <a:defRPr/>
            </a:pPr>
            <a:fld id="{DC00EC74-FF3C-46DE-BF98-C4032A8911A3}" type="slidenum">
              <a:rPr lang="en-US" smtClean="0"/>
              <a:pPr algn="r"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16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3810000" cy="868362"/>
          </a:xfrm>
        </p:spPr>
        <p:txBody>
          <a:bodyPr>
            <a:normAutofit/>
          </a:bodyPr>
          <a:lstStyle/>
          <a:p>
            <a:pPr algn="ctr">
              <a:buClr>
                <a:schemeClr val="tx2"/>
              </a:buClr>
              <a:buSzPct val="150000"/>
            </a:pPr>
            <a:r>
              <a:rPr lang="en-US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09600" y="1371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General Questions and Comments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AHRQ QI Technical Assistance Team</a:t>
            </a:r>
            <a:r>
              <a:rPr lang="en-US" sz="2000" dirty="0"/>
              <a:t> </a:t>
            </a:r>
            <a:r>
              <a:rPr lang="en-US" sz="2000" dirty="0" smtClean="0">
                <a:hlinkClick r:id="rId3"/>
              </a:rPr>
              <a:t>QIsupport@ahrq.hhs.gov 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Documentation: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>
                <a:hlinkClick r:id="rId4"/>
              </a:rPr>
              <a:t>http://</a:t>
            </a:r>
            <a:r>
              <a:rPr lang="en-US" sz="2000" dirty="0" smtClean="0">
                <a:hlinkClick r:id="rId4"/>
              </a:rPr>
              <a:t>www.qualityindicators.ahrq.gov/Modules/Default.aspx</a:t>
            </a:r>
            <a:endParaRPr lang="en-US" sz="2000" dirty="0" smtClean="0"/>
          </a:p>
          <a:p>
            <a:pPr marL="0" indent="0">
              <a:buNone/>
            </a:pPr>
            <a:endParaRPr lang="en-US" sz="20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2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6088062" cy="76835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Today’s Presenters</a:t>
            </a:r>
            <a:endParaRPr lang="en-US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5029200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SzPct val="100000"/>
              <a:buNone/>
            </a:pPr>
            <a:r>
              <a:rPr lang="en-US" sz="2400" dirty="0" smtClean="0"/>
              <a:t>Mamatha Pancholi, MS, Project Officer, Quality Indicators, AHRQ</a:t>
            </a:r>
          </a:p>
          <a:p>
            <a:pPr marL="0" indent="0">
              <a:spcAft>
                <a:spcPts val="1200"/>
              </a:spcAft>
              <a:buSzPct val="100000"/>
              <a:buNone/>
            </a:pPr>
            <a:r>
              <a:rPr lang="en-US" sz="2400" dirty="0" smtClean="0"/>
              <a:t>Keith Bell, MPH, Health Data Decisions</a:t>
            </a:r>
          </a:p>
          <a:p>
            <a:pPr marL="0" indent="0">
              <a:spcAft>
                <a:spcPts val="1200"/>
              </a:spcAft>
              <a:buSzPct val="100000"/>
              <a:buNone/>
            </a:pPr>
            <a:endParaRPr lang="en-US" sz="2400" dirty="0"/>
          </a:p>
          <a:p>
            <a:pPr marL="0" indent="0">
              <a:spcAft>
                <a:spcPts val="1200"/>
              </a:spcAft>
              <a:buSzPct val="100000"/>
              <a:buNone/>
            </a:pPr>
            <a:r>
              <a:rPr lang="en-US" sz="2400" dirty="0" smtClean="0"/>
              <a:t>Expert Panel:</a:t>
            </a:r>
          </a:p>
          <a:p>
            <a:pPr marL="0" indent="0">
              <a:spcAft>
                <a:spcPts val="1200"/>
              </a:spcAft>
              <a:buSzPct val="100000"/>
              <a:buNone/>
            </a:pPr>
            <a:r>
              <a:rPr lang="en-US" sz="2400" dirty="0" smtClean="0"/>
              <a:t>Marguerite Barrett, MS, </a:t>
            </a:r>
            <a:r>
              <a:rPr lang="en-US" sz="2400" dirty="0" err="1" smtClean="0"/>
              <a:t>Truven</a:t>
            </a:r>
            <a:r>
              <a:rPr lang="en-US" sz="2400" dirty="0" smtClean="0"/>
              <a:t> Health Analytics (subcontractor)</a:t>
            </a:r>
          </a:p>
          <a:p>
            <a:pPr marL="0" indent="0">
              <a:spcAft>
                <a:spcPts val="1200"/>
              </a:spcAft>
              <a:buSzPct val="100000"/>
              <a:buNone/>
            </a:pPr>
            <a:r>
              <a:rPr lang="en-US" sz="2400" dirty="0" smtClean="0"/>
              <a:t>David Douglass, Health Data Decisions</a:t>
            </a:r>
          </a:p>
          <a:p>
            <a:pPr marL="0" indent="0">
              <a:spcAft>
                <a:spcPts val="1200"/>
              </a:spcAft>
              <a:buSzPct val="100000"/>
              <a:buNone/>
            </a:pPr>
            <a:r>
              <a:rPr lang="en-US" sz="2400" dirty="0" err="1" smtClean="0"/>
              <a:t>Vivek</a:t>
            </a:r>
            <a:r>
              <a:rPr lang="en-US" sz="2400" dirty="0" smtClean="0"/>
              <a:t> Kumar, Pantheon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324600"/>
            <a:ext cx="2133600" cy="365125"/>
          </a:xfrm>
        </p:spPr>
        <p:txBody>
          <a:bodyPr/>
          <a:lstStyle/>
          <a:p>
            <a:pPr algn="r">
              <a:defRPr/>
            </a:pPr>
            <a:fld id="{DC00EC74-FF3C-46DE-BF98-C4032A8911A3}" type="slidenum">
              <a:rPr lang="en-US" smtClean="0"/>
              <a:pPr algn="r"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0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6088062" cy="76835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93063" cy="5029200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400" dirty="0" smtClean="0"/>
              <a:t>Overview of Changes</a:t>
            </a:r>
          </a:p>
          <a:p>
            <a:pPr marL="457200"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400" dirty="0" smtClean="0"/>
              <a:t>Coding updates</a:t>
            </a:r>
          </a:p>
          <a:p>
            <a:pPr marL="457200"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400" dirty="0" smtClean="0"/>
              <a:t>Methodology changes</a:t>
            </a:r>
          </a:p>
          <a:p>
            <a:pPr marL="457200"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400" dirty="0" smtClean="0"/>
              <a:t>Details of changes to key measures</a:t>
            </a:r>
          </a:p>
          <a:p>
            <a:pPr marL="457200" indent="-45720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400" dirty="0" smtClean="0"/>
              <a:t>Questions and closing</a:t>
            </a:r>
          </a:p>
          <a:p>
            <a:pPr marL="457200" indent="-457200">
              <a:spcAft>
                <a:spcPts val="1200"/>
              </a:spcAft>
              <a:buSzPct val="100000"/>
              <a:buFont typeface="+mj-lt"/>
              <a:buAutoNum type="arabicPeriod"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324600"/>
            <a:ext cx="2133600" cy="365125"/>
          </a:xfrm>
        </p:spPr>
        <p:txBody>
          <a:bodyPr/>
          <a:lstStyle/>
          <a:p>
            <a:pPr algn="r">
              <a:defRPr/>
            </a:pPr>
            <a:fld id="{DC00EC74-FF3C-46DE-BF98-C4032A8911A3}" type="slidenum">
              <a:rPr lang="en-US" smtClean="0"/>
              <a:pPr algn="r"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39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of Changes</a:t>
            </a:r>
            <a:endParaRPr lang="en-US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Removal of E Codes</a:t>
            </a:r>
          </a:p>
          <a:p>
            <a:r>
              <a:rPr lang="en-US" dirty="0" smtClean="0"/>
              <a:t>POA Changes</a:t>
            </a:r>
            <a:endParaRPr lang="en-US" dirty="0"/>
          </a:p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Code updates </a:t>
            </a:r>
          </a:p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Removed Prediction</a:t>
            </a:r>
            <a:r>
              <a:rPr lang="en-US" baseline="0" dirty="0" smtClean="0"/>
              <a:t> Module</a:t>
            </a:r>
          </a:p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Update to APR-DRG grouper</a:t>
            </a:r>
          </a:p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150000"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Individual measure updates</a:t>
            </a:r>
          </a:p>
          <a:p>
            <a:pPr lvl="1" indent="-342900">
              <a:buClr>
                <a:schemeClr val="tx2"/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User feedback</a:t>
            </a:r>
          </a:p>
          <a:p>
            <a:pPr lvl="1" indent="-342900">
              <a:buClr>
                <a:schemeClr val="tx2"/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Expert review</a:t>
            </a:r>
          </a:p>
          <a:p>
            <a:pPr lvl="1" indent="-342900">
              <a:buClr>
                <a:schemeClr val="tx2"/>
              </a:buClr>
              <a:buSzPct val="150000"/>
              <a:buFont typeface="Arial" pitchFamily="34" charset="0"/>
              <a:buChar char="•"/>
            </a:pPr>
            <a:r>
              <a:rPr lang="en-US" dirty="0" smtClean="0"/>
              <a:t>Listing in presentation not exhaustive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1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7086600" cy="868362"/>
          </a:xfrm>
        </p:spPr>
        <p:txBody>
          <a:bodyPr/>
          <a:lstStyle/>
          <a:p>
            <a:r>
              <a:rPr lang="en-US" dirty="0" smtClean="0">
                <a:solidFill>
                  <a:srgbClr val="1F497D"/>
                </a:solidFill>
              </a:rPr>
              <a:t>Coding Updates: E-Codes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Facilitates ICD-10 compatibility</a:t>
            </a:r>
          </a:p>
          <a:p>
            <a:r>
              <a:rPr lang="en-US" dirty="0" smtClean="0"/>
              <a:t>Inconsistent reporting of E-codes</a:t>
            </a:r>
          </a:p>
          <a:p>
            <a:r>
              <a:rPr lang="en-US" dirty="0" smtClean="0"/>
              <a:t>Affected measures:</a:t>
            </a:r>
          </a:p>
          <a:p>
            <a:pPr lvl="1"/>
            <a:r>
              <a:rPr lang="en-US" dirty="0" smtClean="0"/>
              <a:t>PDI 01, 03, 13</a:t>
            </a:r>
          </a:p>
          <a:p>
            <a:pPr lvl="1"/>
            <a:r>
              <a:rPr lang="en-US" dirty="0" smtClean="0"/>
              <a:t>PSI 05, 08, 15, 16, 21, 25, 26</a:t>
            </a:r>
          </a:p>
          <a:p>
            <a:r>
              <a:rPr lang="en-US" dirty="0" smtClean="0"/>
              <a:t>E-codes minor aspect of indicator specification</a:t>
            </a:r>
          </a:p>
          <a:p>
            <a:r>
              <a:rPr lang="en-US" dirty="0" smtClean="0"/>
              <a:t>E-codes retained for “Self-inflicted injury” (exclusion for PSI 08)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Coding Updates: POA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standard coding</a:t>
            </a:r>
          </a:p>
          <a:p>
            <a:pPr lvl="1"/>
            <a:r>
              <a:rPr lang="en-US" dirty="0" smtClean="0"/>
              <a:t>Y = Present on Admission</a:t>
            </a:r>
          </a:p>
          <a:p>
            <a:pPr lvl="1"/>
            <a:r>
              <a:rPr lang="en-US" dirty="0" smtClean="0"/>
              <a:t>W = Clinically undetermined</a:t>
            </a:r>
          </a:p>
          <a:p>
            <a:pPr lvl="1"/>
            <a:r>
              <a:rPr lang="en-US" dirty="0" smtClean="0"/>
              <a:t>POA exempt diagnoses assume POA = Y</a:t>
            </a:r>
          </a:p>
          <a:p>
            <a:pPr lvl="1"/>
            <a:r>
              <a:rPr lang="en-US" dirty="0" smtClean="0"/>
              <a:t>N = Not present on admission</a:t>
            </a:r>
          </a:p>
          <a:p>
            <a:pPr lvl="1"/>
            <a:r>
              <a:rPr lang="en-US" dirty="0" smtClean="0"/>
              <a:t>Anything else is considered not present</a:t>
            </a:r>
          </a:p>
          <a:p>
            <a:r>
              <a:rPr lang="en-US" dirty="0" smtClean="0"/>
              <a:t>POA = 1 is not present on admission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11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Coding Updates: APR-DRG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APR-DRGs used in IQI Risk Adjustment</a:t>
            </a:r>
          </a:p>
          <a:p>
            <a:r>
              <a:rPr lang="en-US" dirty="0" smtClean="0"/>
              <a:t>Update to v32</a:t>
            </a:r>
          </a:p>
          <a:p>
            <a:pPr lvl="1"/>
            <a:r>
              <a:rPr lang="en-US" dirty="0" smtClean="0"/>
              <a:t>Limited license download available</a:t>
            </a:r>
          </a:p>
          <a:p>
            <a:pPr lvl="1"/>
            <a:r>
              <a:rPr lang="en-US" dirty="0" smtClean="0"/>
              <a:t>Coding changes for FY2015</a:t>
            </a:r>
          </a:p>
          <a:p>
            <a:r>
              <a:rPr lang="en-US" dirty="0" smtClean="0"/>
              <a:t>v32 may be applied to older datasets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2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1F497D"/>
                </a:solidFill>
              </a:rPr>
              <a:t>Coding Updates: 2015 Revisions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changes due to ICD-9 Update</a:t>
            </a:r>
          </a:p>
          <a:p>
            <a:r>
              <a:rPr lang="en-US" dirty="0" smtClean="0"/>
              <a:t>MS-DRG and MDC</a:t>
            </a:r>
          </a:p>
          <a:p>
            <a:pPr lvl="1"/>
            <a:r>
              <a:rPr lang="en-US" dirty="0" smtClean="0"/>
              <a:t>Five new MS-DRG</a:t>
            </a:r>
          </a:p>
          <a:p>
            <a:pPr lvl="1"/>
            <a:r>
              <a:rPr lang="en-US" dirty="0" smtClean="0"/>
              <a:t>Updated corresponding MDC</a:t>
            </a:r>
          </a:p>
          <a:p>
            <a:r>
              <a:rPr lang="en-US" dirty="0" smtClean="0"/>
              <a:t>Minor revisions to measures (error, omission)</a:t>
            </a:r>
          </a:p>
          <a:p>
            <a:r>
              <a:rPr lang="en-US" dirty="0" smtClean="0"/>
              <a:t>Reminder: coding must be to required detail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4C657-53BA-4C64-8161-364EC652DC5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88dcd9b4c636b482aff7c5234277231297d7b9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4B79ACA3-204A-48A5-9DA1-16BEA107544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2077C374ACB44895D0C22EA897F746" ma:contentTypeVersion="" ma:contentTypeDescription="Create a new document." ma:contentTypeScope="" ma:versionID="1fa7348a29797970154793a8388aa3e7">
  <xsd:schema xmlns:xsd="http://www.w3.org/2001/XMLSchema" xmlns:xs="http://www.w3.org/2001/XMLSchema" xmlns:p="http://schemas.microsoft.com/office/2006/metadata/properties" xmlns:ns2="4B79ACA3-204A-48A5-9DA1-16BEA1075441" xmlns:ns3="da9cda5f-59e2-4325-a6b0-28b6fedcc7e3" xmlns:ns4="c5ef4fe6-af14-4544-8f43-5c4e49821a9d" targetNamespace="http://schemas.microsoft.com/office/2006/metadata/properties" ma:root="true" ma:fieldsID="00c2a4d6995341d227fe384f53e87682" ns2:_="" ns3:_="" ns4:_="">
    <xsd:import namespace="4B79ACA3-204A-48A5-9DA1-16BEA1075441"/>
    <xsd:import namespace="da9cda5f-59e2-4325-a6b0-28b6fedcc7e3"/>
    <xsd:import namespace="c5ef4fe6-af14-4544-8f43-5c4e49821a9d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3:SharedWithUsers" minOccurs="0"/>
                <xsd:element ref="ns4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79ACA3-204A-48A5-9DA1-16BEA1075441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9cda5f-59e2-4325-a6b0-28b6fedcc7e3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f4fe6-af14-4544-8f43-5c4e49821a9d" elementFormDefault="qualified">
    <xsd:import namespace="http://schemas.microsoft.com/office/2006/documentManagement/types"/>
    <xsd:import namespace="http://schemas.microsoft.com/office/infopath/2007/PartnerControls"/>
    <xsd:element name="SharingHintHash" ma:index="10" nillable="true" ma:displayName="Sharing Hint Hash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2A7DB6-5AE6-43D5-832D-16D774F5A9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FEAA4B-2D8C-4D74-9315-F41E1A4767FD}">
  <ds:schemaRefs>
    <ds:schemaRef ds:uri="http://schemas.microsoft.com/office/infopath/2007/PartnerControls"/>
    <ds:schemaRef ds:uri="http://purl.org/dc/dcmitype/"/>
    <ds:schemaRef ds:uri="http://purl.org/dc/terms/"/>
    <ds:schemaRef ds:uri="c5ef4fe6-af14-4544-8f43-5c4e49821a9d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da9cda5f-59e2-4325-a6b0-28b6fedcc7e3"/>
    <ds:schemaRef ds:uri="4B79ACA3-204A-48A5-9DA1-16BEA1075441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1259A4E-48B0-4E95-90AF-8832EEB5B6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79ACA3-204A-48A5-9DA1-16BEA1075441"/>
    <ds:schemaRef ds:uri="da9cda5f-59e2-4325-a6b0-28b6fedcc7e3"/>
    <ds:schemaRef ds:uri="c5ef4fe6-af14-4544-8f43-5c4e49821a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7643</TotalTime>
  <Words>892</Words>
  <Application>Microsoft Office PowerPoint</Application>
  <PresentationFormat>On-screen Show (4:3)</PresentationFormat>
  <Paragraphs>227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Garamond</vt:lpstr>
      <vt:lpstr>Times New Roman</vt:lpstr>
      <vt:lpstr>Office Theme</vt:lpstr>
      <vt:lpstr>Custom Design</vt:lpstr>
      <vt:lpstr>AHRQ Quality Indicators Software Overview of Changes to v5.0</vt:lpstr>
      <vt:lpstr>Webinar Instructions</vt:lpstr>
      <vt:lpstr>Today’s Presenters</vt:lpstr>
      <vt:lpstr>Agenda</vt:lpstr>
      <vt:lpstr>Overview of Changes</vt:lpstr>
      <vt:lpstr>Coding Updates: E-Codes</vt:lpstr>
      <vt:lpstr>Coding Updates: POA</vt:lpstr>
      <vt:lpstr>Coding Updates: APR-DRG</vt:lpstr>
      <vt:lpstr>Coding Updates: 2015 Revisions</vt:lpstr>
      <vt:lpstr>Coding Update: Populations</vt:lpstr>
      <vt:lpstr>Methodology Changes: POA</vt:lpstr>
      <vt:lpstr>Methodology: Stratification</vt:lpstr>
      <vt:lpstr>Strata Identifiers</vt:lpstr>
      <vt:lpstr>Key Measure Changes: PSI</vt:lpstr>
      <vt:lpstr>Key Measure Changes: PSI</vt:lpstr>
      <vt:lpstr>Key Measure Changes: IQI</vt:lpstr>
      <vt:lpstr>Key Measure Changes: PQI</vt:lpstr>
      <vt:lpstr>Key Measure Changes: PDI</vt:lpstr>
      <vt:lpstr>Questions and Answers</vt:lpstr>
      <vt:lpstr>Thank You</vt:lpstr>
    </vt:vector>
  </TitlesOfParts>
  <Company>DHHS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DHHS</dc:creator>
  <cp:lastModifiedBy>Rob Timmons</cp:lastModifiedBy>
  <cp:revision>259</cp:revision>
  <cp:lastPrinted>2015-03-20T19:36:00Z</cp:lastPrinted>
  <dcterms:created xsi:type="dcterms:W3CDTF">2013-09-03T18:05:51Z</dcterms:created>
  <dcterms:modified xsi:type="dcterms:W3CDTF">2015-10-15T18:45:36Z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0x010100722077C374ACB44895D0C22EA897F746</vt:lpwstr>
  </property>
</Properties>
</file>