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2" r:id="rId2"/>
    <p:sldId id="330" r:id="rId3"/>
    <p:sldId id="331" r:id="rId4"/>
    <p:sldId id="332" r:id="rId5"/>
    <p:sldId id="333" r:id="rId6"/>
    <p:sldId id="323" r:id="rId7"/>
    <p:sldId id="324" r:id="rId8"/>
    <p:sldId id="325" r:id="rId9"/>
    <p:sldId id="326" r:id="rId10"/>
    <p:sldId id="327" r:id="rId11"/>
    <p:sldId id="328" r:id="rId12"/>
    <p:sldId id="329" r:id="rId13"/>
  </p:sldIdLst>
  <p:sldSz cx="9144000" cy="6858000" type="overhead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RQ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99FF"/>
    <a:srgbClr val="66CCFF"/>
    <a:srgbClr val="0000E4"/>
    <a:srgbClr val="0000F0"/>
    <a:srgbClr val="1B8DFF"/>
    <a:srgbClr val="0000A8"/>
    <a:srgbClr val="0066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0" autoAdjust="0"/>
    <p:restoredTop sz="94527" autoAdjust="0"/>
  </p:normalViewPr>
  <p:slideViewPr>
    <p:cSldViewPr>
      <p:cViewPr>
        <p:scale>
          <a:sx n="75" d="100"/>
          <a:sy n="75" d="100"/>
        </p:scale>
        <p:origin x="-84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64" y="-102"/>
      </p:cViewPr>
      <p:guideLst>
        <p:guide orient="horz" pos="2923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19863" y="8882063"/>
            <a:ext cx="393700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81" tIns="45183" rIns="91981" bIns="45183" anchor="ctr">
            <a:spAutoFit/>
          </a:bodyPr>
          <a:lstStyle/>
          <a:p>
            <a:pPr algn="r" defTabSz="930275"/>
            <a:fld id="{7FC869BF-D046-4BAC-993E-81F34DEA08AC}" type="slidenum">
              <a:rPr lang="en-US" sz="1400" i="0"/>
              <a:pPr algn="r" defTabSz="930275"/>
              <a:t>‹#›</a:t>
            </a:fld>
            <a:endParaRPr lang="en-US" sz="14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81" tIns="45183" rIns="91981" bIns="4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8500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23038" y="8883650"/>
            <a:ext cx="39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81" tIns="45183" rIns="91981" bIns="45183" anchor="ctr">
            <a:spAutoFit/>
          </a:bodyPr>
          <a:lstStyle/>
          <a:p>
            <a:pPr algn="r" defTabSz="930275"/>
            <a:fld id="{B13ED359-82B6-459D-9DC7-1B8E34115573}" type="slidenum">
              <a:rPr lang="en-US" sz="1400" i="0"/>
              <a:pPr algn="r" defTabSz="930275"/>
              <a:t>‹#›</a:t>
            </a:fld>
            <a:endParaRPr lang="en-US" sz="14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78986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3429000"/>
            <a:ext cx="6435725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3564" name="Group 76"/>
          <p:cNvGrpSpPr>
            <a:grpSpLocks/>
          </p:cNvGrpSpPr>
          <p:nvPr userDrawn="1"/>
        </p:nvGrpSpPr>
        <p:grpSpPr bwMode="auto">
          <a:xfrm>
            <a:off x="838200" y="5638800"/>
            <a:ext cx="1590675" cy="849313"/>
            <a:chOff x="2040" y="108"/>
            <a:chExt cx="2256" cy="1070"/>
          </a:xfrm>
        </p:grpSpPr>
        <p:grpSp>
          <p:nvGrpSpPr>
            <p:cNvPr id="63540" name="Group 52"/>
            <p:cNvGrpSpPr>
              <a:grpSpLocks/>
            </p:cNvGrpSpPr>
            <p:nvPr/>
          </p:nvGrpSpPr>
          <p:grpSpPr bwMode="auto">
            <a:xfrm>
              <a:off x="2053" y="125"/>
              <a:ext cx="2243" cy="1053"/>
              <a:chOff x="5232" y="3640"/>
              <a:chExt cx="1104" cy="519"/>
            </a:xfrm>
          </p:grpSpPr>
          <p:sp>
            <p:nvSpPr>
              <p:cNvPr id="63541" name="Freeform 53"/>
              <p:cNvSpPr>
                <a:spLocks/>
              </p:cNvSpPr>
              <p:nvPr/>
            </p:nvSpPr>
            <p:spPr bwMode="auto">
              <a:xfrm>
                <a:off x="5338" y="3640"/>
                <a:ext cx="875" cy="383"/>
              </a:xfrm>
              <a:custGeom>
                <a:avLst/>
                <a:gdLst/>
                <a:ahLst/>
                <a:cxnLst>
                  <a:cxn ang="0">
                    <a:pos x="552" y="263"/>
                  </a:cxn>
                  <a:cxn ang="0">
                    <a:pos x="0" y="136"/>
                  </a:cxn>
                  <a:cxn ang="0">
                    <a:pos x="600" y="263"/>
                  </a:cxn>
                  <a:cxn ang="0">
                    <a:pos x="552" y="263"/>
                  </a:cxn>
                </a:cxnLst>
                <a:rect l="0" t="0" r="r" b="b"/>
                <a:pathLst>
                  <a:path w="600" h="263">
                    <a:moveTo>
                      <a:pt x="552" y="263"/>
                    </a:moveTo>
                    <a:cubicBezTo>
                      <a:pt x="397" y="38"/>
                      <a:pt x="163" y="33"/>
                      <a:pt x="0" y="136"/>
                    </a:cubicBezTo>
                    <a:cubicBezTo>
                      <a:pt x="125" y="24"/>
                      <a:pt x="383" y="0"/>
                      <a:pt x="600" y="263"/>
                    </a:cubicBezTo>
                    <a:cubicBezTo>
                      <a:pt x="553" y="263"/>
                      <a:pt x="552" y="263"/>
                      <a:pt x="552" y="263"/>
                    </a:cubicBez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Freeform 54"/>
              <p:cNvSpPr>
                <a:spLocks/>
              </p:cNvSpPr>
              <p:nvPr/>
            </p:nvSpPr>
            <p:spPr bwMode="auto">
              <a:xfrm>
                <a:off x="5547" y="3905"/>
                <a:ext cx="261" cy="23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82" y="0"/>
                  </a:cxn>
                  <a:cxn ang="0">
                    <a:pos x="74" y="53"/>
                  </a:cxn>
                  <a:cxn ang="0">
                    <a:pos x="120" y="53"/>
                  </a:cxn>
                  <a:cxn ang="0">
                    <a:pos x="133" y="0"/>
                  </a:cxn>
                  <a:cxn ang="0">
                    <a:pos x="179" y="0"/>
                  </a:cxn>
                  <a:cxn ang="0">
                    <a:pos x="149" y="159"/>
                  </a:cxn>
                  <a:cxn ang="0">
                    <a:pos x="97" y="159"/>
                  </a:cxn>
                  <a:cxn ang="0">
                    <a:pos x="112" y="95"/>
                  </a:cxn>
                  <a:cxn ang="0">
                    <a:pos x="66" y="95"/>
                  </a:cxn>
                  <a:cxn ang="0">
                    <a:pos x="53" y="159"/>
                  </a:cxn>
                  <a:cxn ang="0">
                    <a:pos x="0" y="159"/>
                  </a:cxn>
                  <a:cxn ang="0">
                    <a:pos x="36" y="0"/>
                  </a:cxn>
                </a:cxnLst>
                <a:rect l="0" t="0" r="r" b="b"/>
                <a:pathLst>
                  <a:path w="179" h="159">
                    <a:moveTo>
                      <a:pt x="36" y="0"/>
                    </a:moveTo>
                    <a:lnTo>
                      <a:pt x="82" y="0"/>
                    </a:lnTo>
                    <a:lnTo>
                      <a:pt x="74" y="53"/>
                    </a:lnTo>
                    <a:lnTo>
                      <a:pt x="120" y="53"/>
                    </a:lnTo>
                    <a:lnTo>
                      <a:pt x="133" y="0"/>
                    </a:lnTo>
                    <a:lnTo>
                      <a:pt x="179" y="0"/>
                    </a:lnTo>
                    <a:lnTo>
                      <a:pt x="149" y="159"/>
                    </a:lnTo>
                    <a:lnTo>
                      <a:pt x="97" y="159"/>
                    </a:lnTo>
                    <a:lnTo>
                      <a:pt x="112" y="95"/>
                    </a:lnTo>
                    <a:lnTo>
                      <a:pt x="66" y="95"/>
                    </a:lnTo>
                    <a:lnTo>
                      <a:pt x="53" y="159"/>
                    </a:lnTo>
                    <a:lnTo>
                      <a:pt x="0" y="159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3" name="Freeform 55"/>
              <p:cNvSpPr>
                <a:spLocks/>
              </p:cNvSpPr>
              <p:nvPr/>
            </p:nvSpPr>
            <p:spPr bwMode="auto">
              <a:xfrm>
                <a:off x="5266" y="3841"/>
                <a:ext cx="304" cy="296"/>
              </a:xfrm>
              <a:custGeom>
                <a:avLst/>
                <a:gdLst/>
                <a:ahLst/>
                <a:cxnLst>
                  <a:cxn ang="0">
                    <a:pos x="143" y="27"/>
                  </a:cxn>
                  <a:cxn ang="0">
                    <a:pos x="124" y="109"/>
                  </a:cxn>
                  <a:cxn ang="0">
                    <a:pos x="33" y="109"/>
                  </a:cxn>
                  <a:cxn ang="0">
                    <a:pos x="20" y="132"/>
                  </a:cxn>
                  <a:cxn ang="0">
                    <a:pos x="119" y="132"/>
                  </a:cxn>
                  <a:cxn ang="0">
                    <a:pos x="117" y="140"/>
                  </a:cxn>
                  <a:cxn ang="0">
                    <a:pos x="14" y="140"/>
                  </a:cxn>
                  <a:cxn ang="0">
                    <a:pos x="0" y="166"/>
                  </a:cxn>
                  <a:cxn ang="0">
                    <a:pos x="112" y="166"/>
                  </a:cxn>
                  <a:cxn ang="0">
                    <a:pos x="104" y="203"/>
                  </a:cxn>
                  <a:cxn ang="0">
                    <a:pos x="167" y="203"/>
                  </a:cxn>
                  <a:cxn ang="0">
                    <a:pos x="209" y="0"/>
                  </a:cxn>
                  <a:cxn ang="0">
                    <a:pos x="96" y="0"/>
                  </a:cxn>
                  <a:cxn ang="0">
                    <a:pos x="89" y="13"/>
                  </a:cxn>
                  <a:cxn ang="0">
                    <a:pos x="146" y="13"/>
                  </a:cxn>
                  <a:cxn ang="0">
                    <a:pos x="143" y="27"/>
                  </a:cxn>
                  <a:cxn ang="0">
                    <a:pos x="81" y="27"/>
                  </a:cxn>
                  <a:cxn ang="0">
                    <a:pos x="73" y="40"/>
                  </a:cxn>
                  <a:cxn ang="0">
                    <a:pos x="135" y="39"/>
                  </a:cxn>
                  <a:cxn ang="0">
                    <a:pos x="143" y="27"/>
                  </a:cxn>
                </a:cxnLst>
                <a:rect l="0" t="0" r="r" b="b"/>
                <a:pathLst>
                  <a:path w="209" h="203">
                    <a:moveTo>
                      <a:pt x="143" y="27"/>
                    </a:moveTo>
                    <a:lnTo>
                      <a:pt x="124" y="109"/>
                    </a:lnTo>
                    <a:lnTo>
                      <a:pt x="33" y="109"/>
                    </a:lnTo>
                    <a:lnTo>
                      <a:pt x="20" y="132"/>
                    </a:lnTo>
                    <a:lnTo>
                      <a:pt x="119" y="132"/>
                    </a:lnTo>
                    <a:lnTo>
                      <a:pt x="117" y="140"/>
                    </a:lnTo>
                    <a:lnTo>
                      <a:pt x="14" y="140"/>
                    </a:lnTo>
                    <a:lnTo>
                      <a:pt x="0" y="166"/>
                    </a:lnTo>
                    <a:lnTo>
                      <a:pt x="112" y="166"/>
                    </a:lnTo>
                    <a:lnTo>
                      <a:pt x="104" y="203"/>
                    </a:lnTo>
                    <a:lnTo>
                      <a:pt x="167" y="203"/>
                    </a:lnTo>
                    <a:lnTo>
                      <a:pt x="209" y="0"/>
                    </a:lnTo>
                    <a:lnTo>
                      <a:pt x="96" y="0"/>
                    </a:lnTo>
                    <a:lnTo>
                      <a:pt x="89" y="13"/>
                    </a:lnTo>
                    <a:lnTo>
                      <a:pt x="146" y="13"/>
                    </a:lnTo>
                    <a:lnTo>
                      <a:pt x="143" y="27"/>
                    </a:lnTo>
                    <a:lnTo>
                      <a:pt x="81" y="27"/>
                    </a:lnTo>
                    <a:lnTo>
                      <a:pt x="73" y="40"/>
                    </a:lnTo>
                    <a:lnTo>
                      <a:pt x="135" y="39"/>
                    </a:lnTo>
                    <a:lnTo>
                      <a:pt x="143" y="27"/>
                    </a:ln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4" name="Freeform 56"/>
              <p:cNvSpPr>
                <a:spLocks/>
              </p:cNvSpPr>
              <p:nvPr/>
            </p:nvSpPr>
            <p:spPr bwMode="auto">
              <a:xfrm>
                <a:off x="5346" y="3921"/>
                <a:ext cx="109" cy="2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4"/>
                  </a:cxn>
                  <a:cxn ang="0">
                    <a:pos x="66" y="14"/>
                  </a:cxn>
                  <a:cxn ang="0">
                    <a:pos x="75" y="0"/>
                  </a:cxn>
                  <a:cxn ang="0">
                    <a:pos x="9" y="0"/>
                  </a:cxn>
                </a:cxnLst>
                <a:rect l="0" t="0" r="r" b="b"/>
                <a:pathLst>
                  <a:path w="75" h="14">
                    <a:moveTo>
                      <a:pt x="9" y="0"/>
                    </a:moveTo>
                    <a:lnTo>
                      <a:pt x="0" y="14"/>
                    </a:lnTo>
                    <a:lnTo>
                      <a:pt x="66" y="14"/>
                    </a:lnTo>
                    <a:lnTo>
                      <a:pt x="75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5" name="Freeform 57"/>
              <p:cNvSpPr>
                <a:spLocks/>
              </p:cNvSpPr>
              <p:nvPr/>
            </p:nvSpPr>
            <p:spPr bwMode="auto">
              <a:xfrm>
                <a:off x="5320" y="3958"/>
                <a:ext cx="113" cy="2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0"/>
                  </a:cxn>
                  <a:cxn ang="0">
                    <a:pos x="66" y="20"/>
                  </a:cxn>
                  <a:cxn ang="0">
                    <a:pos x="78" y="0"/>
                  </a:cxn>
                  <a:cxn ang="0">
                    <a:pos x="13" y="0"/>
                  </a:cxn>
                </a:cxnLst>
                <a:rect l="0" t="0" r="r" b="b"/>
                <a:pathLst>
                  <a:path w="78" h="20">
                    <a:moveTo>
                      <a:pt x="13" y="0"/>
                    </a:moveTo>
                    <a:lnTo>
                      <a:pt x="0" y="20"/>
                    </a:lnTo>
                    <a:lnTo>
                      <a:pt x="66" y="20"/>
                    </a:lnTo>
                    <a:lnTo>
                      <a:pt x="7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Freeform 58"/>
              <p:cNvSpPr>
                <a:spLocks/>
              </p:cNvSpPr>
              <p:nvPr/>
            </p:nvSpPr>
            <p:spPr bwMode="auto">
              <a:xfrm>
                <a:off x="5232" y="4095"/>
                <a:ext cx="121" cy="4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31"/>
                  </a:cxn>
                  <a:cxn ang="0">
                    <a:pos x="68" y="30"/>
                  </a:cxn>
                  <a:cxn ang="0">
                    <a:pos x="83" y="0"/>
                  </a:cxn>
                  <a:cxn ang="0">
                    <a:pos x="18" y="0"/>
                  </a:cxn>
                </a:cxnLst>
                <a:rect l="0" t="0" r="r" b="b"/>
                <a:pathLst>
                  <a:path w="83" h="31">
                    <a:moveTo>
                      <a:pt x="18" y="0"/>
                    </a:moveTo>
                    <a:lnTo>
                      <a:pt x="0" y="31"/>
                    </a:lnTo>
                    <a:lnTo>
                      <a:pt x="68" y="30"/>
                    </a:lnTo>
                    <a:lnTo>
                      <a:pt x="83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Freeform 59"/>
              <p:cNvSpPr>
                <a:spLocks/>
              </p:cNvSpPr>
              <p:nvPr/>
            </p:nvSpPr>
            <p:spPr bwMode="auto">
              <a:xfrm>
                <a:off x="5802" y="3905"/>
                <a:ext cx="244" cy="234"/>
              </a:xfrm>
              <a:custGeom>
                <a:avLst/>
                <a:gdLst/>
                <a:ahLst/>
                <a:cxnLst>
                  <a:cxn ang="0">
                    <a:pos x="102" y="160"/>
                  </a:cxn>
                  <a:cxn ang="0">
                    <a:pos x="98" y="142"/>
                  </a:cxn>
                  <a:cxn ang="0">
                    <a:pos x="89" y="104"/>
                  </a:cxn>
                  <a:cxn ang="0">
                    <a:pos x="62" y="104"/>
                  </a:cxn>
                  <a:cxn ang="0">
                    <a:pos x="50" y="160"/>
                  </a:cxn>
                  <a:cxn ang="0">
                    <a:pos x="0" y="160"/>
                  </a:cxn>
                  <a:cxn ang="0">
                    <a:pos x="32" y="0"/>
                  </a:cxn>
                  <a:cxn ang="0">
                    <a:pos x="119" y="0"/>
                  </a:cxn>
                  <a:cxn ang="0">
                    <a:pos x="167" y="39"/>
                  </a:cxn>
                  <a:cxn ang="0">
                    <a:pos x="139" y="84"/>
                  </a:cxn>
                  <a:cxn ang="0">
                    <a:pos x="148" y="141"/>
                  </a:cxn>
                  <a:cxn ang="0">
                    <a:pos x="152" y="160"/>
                  </a:cxn>
                  <a:cxn ang="0">
                    <a:pos x="102" y="160"/>
                  </a:cxn>
                  <a:cxn ang="0">
                    <a:pos x="97" y="69"/>
                  </a:cxn>
                  <a:cxn ang="0">
                    <a:pos x="113" y="54"/>
                  </a:cxn>
                  <a:cxn ang="0">
                    <a:pos x="100" y="39"/>
                  </a:cxn>
                  <a:cxn ang="0">
                    <a:pos x="76" y="39"/>
                  </a:cxn>
                  <a:cxn ang="0">
                    <a:pos x="70" y="69"/>
                  </a:cxn>
                  <a:cxn ang="0">
                    <a:pos x="97" y="69"/>
                  </a:cxn>
                </a:cxnLst>
                <a:rect l="0" t="0" r="r" b="b"/>
                <a:pathLst>
                  <a:path w="167" h="160">
                    <a:moveTo>
                      <a:pt x="102" y="160"/>
                    </a:moveTo>
                    <a:cubicBezTo>
                      <a:pt x="100" y="155"/>
                      <a:pt x="98" y="149"/>
                      <a:pt x="98" y="142"/>
                    </a:cubicBezTo>
                    <a:cubicBezTo>
                      <a:pt x="98" y="134"/>
                      <a:pt x="106" y="103"/>
                      <a:pt x="89" y="104"/>
                    </a:cubicBezTo>
                    <a:lnTo>
                      <a:pt x="62" y="104"/>
                    </a:lnTo>
                    <a:lnTo>
                      <a:pt x="50" y="160"/>
                    </a:lnTo>
                    <a:lnTo>
                      <a:pt x="0" y="160"/>
                    </a:lnTo>
                    <a:lnTo>
                      <a:pt x="32" y="0"/>
                    </a:lnTo>
                    <a:lnTo>
                      <a:pt x="119" y="0"/>
                    </a:lnTo>
                    <a:cubicBezTo>
                      <a:pt x="153" y="0"/>
                      <a:pt x="167" y="18"/>
                      <a:pt x="167" y="39"/>
                    </a:cubicBezTo>
                    <a:cubicBezTo>
                      <a:pt x="167" y="59"/>
                      <a:pt x="160" y="76"/>
                      <a:pt x="139" y="84"/>
                    </a:cubicBezTo>
                    <a:cubicBezTo>
                      <a:pt x="155" y="83"/>
                      <a:pt x="148" y="133"/>
                      <a:pt x="148" y="141"/>
                    </a:cubicBezTo>
                    <a:cubicBezTo>
                      <a:pt x="148" y="149"/>
                      <a:pt x="149" y="155"/>
                      <a:pt x="152" y="160"/>
                    </a:cubicBezTo>
                    <a:lnTo>
                      <a:pt x="102" y="160"/>
                    </a:lnTo>
                    <a:moveTo>
                      <a:pt x="97" y="69"/>
                    </a:moveTo>
                    <a:cubicBezTo>
                      <a:pt x="106" y="69"/>
                      <a:pt x="111" y="60"/>
                      <a:pt x="113" y="54"/>
                    </a:cubicBezTo>
                    <a:cubicBezTo>
                      <a:pt x="114" y="49"/>
                      <a:pt x="113" y="39"/>
                      <a:pt x="100" y="39"/>
                    </a:cubicBezTo>
                    <a:cubicBezTo>
                      <a:pt x="91" y="39"/>
                      <a:pt x="76" y="39"/>
                      <a:pt x="76" y="39"/>
                    </a:cubicBezTo>
                    <a:lnTo>
                      <a:pt x="70" y="69"/>
                    </a:lnTo>
                    <a:cubicBezTo>
                      <a:pt x="70" y="69"/>
                      <a:pt x="88" y="69"/>
                      <a:pt x="97" y="69"/>
                    </a:cubicBez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Freeform 60"/>
              <p:cNvSpPr>
                <a:spLocks/>
              </p:cNvSpPr>
              <p:nvPr/>
            </p:nvSpPr>
            <p:spPr bwMode="auto">
              <a:xfrm>
                <a:off x="6155" y="4039"/>
                <a:ext cx="181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82"/>
                  </a:cxn>
                  <a:cxn ang="0">
                    <a:pos x="124" y="82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82">
                    <a:moveTo>
                      <a:pt x="0" y="0"/>
                    </a:moveTo>
                    <a:cubicBezTo>
                      <a:pt x="3" y="8"/>
                      <a:pt x="57" y="66"/>
                      <a:pt x="67" y="82"/>
                    </a:cubicBezTo>
                    <a:cubicBezTo>
                      <a:pt x="92" y="82"/>
                      <a:pt x="124" y="82"/>
                      <a:pt x="124" y="82"/>
                    </a:cubicBezTo>
                    <a:cubicBezTo>
                      <a:pt x="124" y="82"/>
                      <a:pt x="55" y="7"/>
                      <a:pt x="48" y="0"/>
                    </a:cubicBezTo>
                    <a:cubicBezTo>
                      <a:pt x="37" y="0"/>
                      <a:pt x="0" y="0"/>
                      <a:pt x="0" y="0"/>
                    </a:cubicBez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9" name="Freeform 61"/>
              <p:cNvSpPr>
                <a:spLocks/>
              </p:cNvSpPr>
              <p:nvPr/>
            </p:nvSpPr>
            <p:spPr bwMode="auto">
              <a:xfrm>
                <a:off x="6036" y="3889"/>
                <a:ext cx="278" cy="263"/>
              </a:xfrm>
              <a:custGeom>
                <a:avLst/>
                <a:gdLst/>
                <a:ahLst/>
                <a:cxnLst>
                  <a:cxn ang="0">
                    <a:pos x="89" y="130"/>
                  </a:cxn>
                  <a:cxn ang="0">
                    <a:pos x="70" y="125"/>
                  </a:cxn>
                  <a:cxn ang="0">
                    <a:pos x="63" y="74"/>
                  </a:cxn>
                  <a:cxn ang="0">
                    <a:pos x="113" y="60"/>
                  </a:cxn>
                  <a:cxn ang="0">
                    <a:pos x="130" y="89"/>
                  </a:cxn>
                  <a:cxn ang="0">
                    <a:pos x="166" y="125"/>
                  </a:cxn>
                  <a:cxn ang="0">
                    <a:pos x="135" y="20"/>
                  </a:cxn>
                  <a:cxn ang="0">
                    <a:pos x="25" y="53"/>
                  </a:cxn>
                  <a:cxn ang="0">
                    <a:pos x="45" y="165"/>
                  </a:cxn>
                  <a:cxn ang="0">
                    <a:pos x="117" y="167"/>
                  </a:cxn>
                  <a:cxn ang="0">
                    <a:pos x="89" y="130"/>
                  </a:cxn>
                </a:cxnLst>
                <a:rect l="0" t="0" r="r" b="b"/>
                <a:pathLst>
                  <a:path w="191" h="180">
                    <a:moveTo>
                      <a:pt x="89" y="130"/>
                    </a:moveTo>
                    <a:cubicBezTo>
                      <a:pt x="82" y="130"/>
                      <a:pt x="77" y="130"/>
                      <a:pt x="70" y="125"/>
                    </a:cubicBezTo>
                    <a:cubicBezTo>
                      <a:pt x="53" y="115"/>
                      <a:pt x="51" y="93"/>
                      <a:pt x="63" y="74"/>
                    </a:cubicBezTo>
                    <a:cubicBezTo>
                      <a:pt x="75" y="55"/>
                      <a:pt x="96" y="49"/>
                      <a:pt x="113" y="60"/>
                    </a:cubicBezTo>
                    <a:cubicBezTo>
                      <a:pt x="120" y="65"/>
                      <a:pt x="131" y="73"/>
                      <a:pt x="130" y="89"/>
                    </a:cubicBezTo>
                    <a:lnTo>
                      <a:pt x="166" y="125"/>
                    </a:lnTo>
                    <a:cubicBezTo>
                      <a:pt x="191" y="75"/>
                      <a:pt x="170" y="38"/>
                      <a:pt x="135" y="20"/>
                    </a:cubicBezTo>
                    <a:cubicBezTo>
                      <a:pt x="98" y="0"/>
                      <a:pt x="49" y="13"/>
                      <a:pt x="25" y="53"/>
                    </a:cubicBezTo>
                    <a:cubicBezTo>
                      <a:pt x="0" y="93"/>
                      <a:pt x="9" y="143"/>
                      <a:pt x="45" y="165"/>
                    </a:cubicBezTo>
                    <a:cubicBezTo>
                      <a:pt x="70" y="180"/>
                      <a:pt x="91" y="175"/>
                      <a:pt x="117" y="167"/>
                    </a:cubicBezTo>
                    <a:lnTo>
                      <a:pt x="89" y="130"/>
                    </a:lnTo>
                  </a:path>
                </a:pathLst>
              </a:custGeom>
              <a:solidFill>
                <a:srgbClr val="001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50" name="Freeform 62"/>
            <p:cNvSpPr>
              <a:spLocks/>
            </p:cNvSpPr>
            <p:nvPr/>
          </p:nvSpPr>
          <p:spPr bwMode="auto">
            <a:xfrm>
              <a:off x="2256" y="108"/>
              <a:ext cx="1777" cy="777"/>
            </a:xfrm>
            <a:custGeom>
              <a:avLst/>
              <a:gdLst/>
              <a:ahLst/>
              <a:cxnLst>
                <a:cxn ang="0">
                  <a:pos x="552" y="263"/>
                </a:cxn>
                <a:cxn ang="0">
                  <a:pos x="0" y="136"/>
                </a:cxn>
                <a:cxn ang="0">
                  <a:pos x="600" y="263"/>
                </a:cxn>
                <a:cxn ang="0">
                  <a:pos x="552" y="263"/>
                </a:cxn>
              </a:cxnLst>
              <a:rect l="0" t="0" r="r" b="b"/>
              <a:pathLst>
                <a:path w="600" h="263">
                  <a:moveTo>
                    <a:pt x="552" y="263"/>
                  </a:moveTo>
                  <a:cubicBezTo>
                    <a:pt x="397" y="38"/>
                    <a:pt x="163" y="33"/>
                    <a:pt x="0" y="136"/>
                  </a:cubicBezTo>
                  <a:cubicBezTo>
                    <a:pt x="125" y="24"/>
                    <a:pt x="383" y="0"/>
                    <a:pt x="600" y="263"/>
                  </a:cubicBezTo>
                  <a:cubicBezTo>
                    <a:pt x="553" y="263"/>
                    <a:pt x="552" y="263"/>
                    <a:pt x="552" y="26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51" name="Group 63"/>
            <p:cNvGrpSpPr>
              <a:grpSpLocks/>
            </p:cNvGrpSpPr>
            <p:nvPr/>
          </p:nvGrpSpPr>
          <p:grpSpPr bwMode="auto">
            <a:xfrm>
              <a:off x="2040" y="516"/>
              <a:ext cx="2243" cy="645"/>
              <a:chOff x="5280" y="3849"/>
              <a:chExt cx="1050" cy="302"/>
            </a:xfrm>
          </p:grpSpPr>
          <p:sp>
            <p:nvSpPr>
              <p:cNvPr id="63552" name="Freeform 64"/>
              <p:cNvSpPr>
                <a:spLocks/>
              </p:cNvSpPr>
              <p:nvPr/>
            </p:nvSpPr>
            <p:spPr bwMode="auto">
              <a:xfrm>
                <a:off x="5580" y="3910"/>
                <a:ext cx="248" cy="22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82" y="0"/>
                  </a:cxn>
                  <a:cxn ang="0">
                    <a:pos x="74" y="53"/>
                  </a:cxn>
                  <a:cxn ang="0">
                    <a:pos x="120" y="53"/>
                  </a:cxn>
                  <a:cxn ang="0">
                    <a:pos x="133" y="0"/>
                  </a:cxn>
                  <a:cxn ang="0">
                    <a:pos x="179" y="0"/>
                  </a:cxn>
                  <a:cxn ang="0">
                    <a:pos x="149" y="159"/>
                  </a:cxn>
                  <a:cxn ang="0">
                    <a:pos x="97" y="159"/>
                  </a:cxn>
                  <a:cxn ang="0">
                    <a:pos x="112" y="95"/>
                  </a:cxn>
                  <a:cxn ang="0">
                    <a:pos x="66" y="95"/>
                  </a:cxn>
                  <a:cxn ang="0">
                    <a:pos x="53" y="159"/>
                  </a:cxn>
                  <a:cxn ang="0">
                    <a:pos x="0" y="159"/>
                  </a:cxn>
                  <a:cxn ang="0">
                    <a:pos x="36" y="0"/>
                  </a:cxn>
                </a:cxnLst>
                <a:rect l="0" t="0" r="r" b="b"/>
                <a:pathLst>
                  <a:path w="179" h="159">
                    <a:moveTo>
                      <a:pt x="36" y="0"/>
                    </a:moveTo>
                    <a:lnTo>
                      <a:pt x="82" y="0"/>
                    </a:lnTo>
                    <a:lnTo>
                      <a:pt x="74" y="53"/>
                    </a:lnTo>
                    <a:lnTo>
                      <a:pt x="120" y="53"/>
                    </a:lnTo>
                    <a:lnTo>
                      <a:pt x="133" y="0"/>
                    </a:lnTo>
                    <a:lnTo>
                      <a:pt x="179" y="0"/>
                    </a:lnTo>
                    <a:lnTo>
                      <a:pt x="149" y="159"/>
                    </a:lnTo>
                    <a:lnTo>
                      <a:pt x="97" y="159"/>
                    </a:lnTo>
                    <a:lnTo>
                      <a:pt x="112" y="95"/>
                    </a:lnTo>
                    <a:lnTo>
                      <a:pt x="66" y="95"/>
                    </a:lnTo>
                    <a:lnTo>
                      <a:pt x="53" y="159"/>
                    </a:lnTo>
                    <a:lnTo>
                      <a:pt x="0" y="159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Freeform 65"/>
              <p:cNvSpPr>
                <a:spLocks/>
              </p:cNvSpPr>
              <p:nvPr/>
            </p:nvSpPr>
            <p:spPr bwMode="auto">
              <a:xfrm>
                <a:off x="5312" y="3849"/>
                <a:ext cx="289" cy="281"/>
              </a:xfrm>
              <a:custGeom>
                <a:avLst/>
                <a:gdLst/>
                <a:ahLst/>
                <a:cxnLst>
                  <a:cxn ang="0">
                    <a:pos x="143" y="27"/>
                  </a:cxn>
                  <a:cxn ang="0">
                    <a:pos x="124" y="109"/>
                  </a:cxn>
                  <a:cxn ang="0">
                    <a:pos x="33" y="109"/>
                  </a:cxn>
                  <a:cxn ang="0">
                    <a:pos x="20" y="132"/>
                  </a:cxn>
                  <a:cxn ang="0">
                    <a:pos x="119" y="132"/>
                  </a:cxn>
                  <a:cxn ang="0">
                    <a:pos x="117" y="140"/>
                  </a:cxn>
                  <a:cxn ang="0">
                    <a:pos x="14" y="140"/>
                  </a:cxn>
                  <a:cxn ang="0">
                    <a:pos x="0" y="166"/>
                  </a:cxn>
                  <a:cxn ang="0">
                    <a:pos x="112" y="166"/>
                  </a:cxn>
                  <a:cxn ang="0">
                    <a:pos x="104" y="203"/>
                  </a:cxn>
                  <a:cxn ang="0">
                    <a:pos x="167" y="203"/>
                  </a:cxn>
                  <a:cxn ang="0">
                    <a:pos x="209" y="0"/>
                  </a:cxn>
                  <a:cxn ang="0">
                    <a:pos x="96" y="0"/>
                  </a:cxn>
                  <a:cxn ang="0">
                    <a:pos x="89" y="13"/>
                  </a:cxn>
                  <a:cxn ang="0">
                    <a:pos x="146" y="13"/>
                  </a:cxn>
                  <a:cxn ang="0">
                    <a:pos x="143" y="27"/>
                  </a:cxn>
                  <a:cxn ang="0">
                    <a:pos x="81" y="27"/>
                  </a:cxn>
                  <a:cxn ang="0">
                    <a:pos x="73" y="40"/>
                  </a:cxn>
                  <a:cxn ang="0">
                    <a:pos x="135" y="39"/>
                  </a:cxn>
                  <a:cxn ang="0">
                    <a:pos x="143" y="27"/>
                  </a:cxn>
                </a:cxnLst>
                <a:rect l="0" t="0" r="r" b="b"/>
                <a:pathLst>
                  <a:path w="209" h="203">
                    <a:moveTo>
                      <a:pt x="143" y="27"/>
                    </a:moveTo>
                    <a:lnTo>
                      <a:pt x="124" y="109"/>
                    </a:lnTo>
                    <a:lnTo>
                      <a:pt x="33" y="109"/>
                    </a:lnTo>
                    <a:lnTo>
                      <a:pt x="20" y="132"/>
                    </a:lnTo>
                    <a:lnTo>
                      <a:pt x="119" y="132"/>
                    </a:lnTo>
                    <a:lnTo>
                      <a:pt x="117" y="140"/>
                    </a:lnTo>
                    <a:lnTo>
                      <a:pt x="14" y="140"/>
                    </a:lnTo>
                    <a:lnTo>
                      <a:pt x="0" y="166"/>
                    </a:lnTo>
                    <a:lnTo>
                      <a:pt x="112" y="166"/>
                    </a:lnTo>
                    <a:lnTo>
                      <a:pt x="104" y="203"/>
                    </a:lnTo>
                    <a:lnTo>
                      <a:pt x="167" y="203"/>
                    </a:lnTo>
                    <a:lnTo>
                      <a:pt x="209" y="0"/>
                    </a:lnTo>
                    <a:lnTo>
                      <a:pt x="96" y="0"/>
                    </a:lnTo>
                    <a:lnTo>
                      <a:pt x="89" y="13"/>
                    </a:lnTo>
                    <a:lnTo>
                      <a:pt x="146" y="13"/>
                    </a:lnTo>
                    <a:lnTo>
                      <a:pt x="143" y="27"/>
                    </a:lnTo>
                    <a:lnTo>
                      <a:pt x="81" y="27"/>
                    </a:lnTo>
                    <a:lnTo>
                      <a:pt x="73" y="40"/>
                    </a:lnTo>
                    <a:lnTo>
                      <a:pt x="135" y="39"/>
                    </a:lnTo>
                    <a:lnTo>
                      <a:pt x="143" y="27"/>
                    </a:ln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4" name="Freeform 66"/>
              <p:cNvSpPr>
                <a:spLocks/>
              </p:cNvSpPr>
              <p:nvPr/>
            </p:nvSpPr>
            <p:spPr bwMode="auto">
              <a:xfrm>
                <a:off x="5388" y="3925"/>
                <a:ext cx="104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4"/>
                  </a:cxn>
                  <a:cxn ang="0">
                    <a:pos x="66" y="14"/>
                  </a:cxn>
                  <a:cxn ang="0">
                    <a:pos x="75" y="0"/>
                  </a:cxn>
                  <a:cxn ang="0">
                    <a:pos x="9" y="0"/>
                  </a:cxn>
                </a:cxnLst>
                <a:rect l="0" t="0" r="r" b="b"/>
                <a:pathLst>
                  <a:path w="75" h="14">
                    <a:moveTo>
                      <a:pt x="9" y="0"/>
                    </a:moveTo>
                    <a:lnTo>
                      <a:pt x="0" y="14"/>
                    </a:lnTo>
                    <a:lnTo>
                      <a:pt x="66" y="14"/>
                    </a:lnTo>
                    <a:lnTo>
                      <a:pt x="75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Freeform 67"/>
              <p:cNvSpPr>
                <a:spLocks/>
              </p:cNvSpPr>
              <p:nvPr/>
            </p:nvSpPr>
            <p:spPr bwMode="auto">
              <a:xfrm>
                <a:off x="5364" y="3960"/>
                <a:ext cx="107" cy="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0"/>
                  </a:cxn>
                  <a:cxn ang="0">
                    <a:pos x="66" y="20"/>
                  </a:cxn>
                  <a:cxn ang="0">
                    <a:pos x="78" y="0"/>
                  </a:cxn>
                  <a:cxn ang="0">
                    <a:pos x="13" y="0"/>
                  </a:cxn>
                </a:cxnLst>
                <a:rect l="0" t="0" r="r" b="b"/>
                <a:pathLst>
                  <a:path w="78" h="20">
                    <a:moveTo>
                      <a:pt x="13" y="0"/>
                    </a:moveTo>
                    <a:lnTo>
                      <a:pt x="0" y="20"/>
                    </a:lnTo>
                    <a:lnTo>
                      <a:pt x="66" y="20"/>
                    </a:lnTo>
                    <a:lnTo>
                      <a:pt x="7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6" name="Freeform 68"/>
              <p:cNvSpPr>
                <a:spLocks/>
              </p:cNvSpPr>
              <p:nvPr/>
            </p:nvSpPr>
            <p:spPr bwMode="auto">
              <a:xfrm>
                <a:off x="5280" y="4090"/>
                <a:ext cx="115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31"/>
                  </a:cxn>
                  <a:cxn ang="0">
                    <a:pos x="68" y="30"/>
                  </a:cxn>
                  <a:cxn ang="0">
                    <a:pos x="83" y="0"/>
                  </a:cxn>
                  <a:cxn ang="0">
                    <a:pos x="18" y="0"/>
                  </a:cxn>
                </a:cxnLst>
                <a:rect l="0" t="0" r="r" b="b"/>
                <a:pathLst>
                  <a:path w="83" h="31">
                    <a:moveTo>
                      <a:pt x="18" y="0"/>
                    </a:moveTo>
                    <a:lnTo>
                      <a:pt x="0" y="31"/>
                    </a:lnTo>
                    <a:lnTo>
                      <a:pt x="68" y="30"/>
                    </a:lnTo>
                    <a:lnTo>
                      <a:pt x="83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7" name="Freeform 69"/>
              <p:cNvSpPr>
                <a:spLocks/>
              </p:cNvSpPr>
              <p:nvPr/>
            </p:nvSpPr>
            <p:spPr bwMode="auto">
              <a:xfrm>
                <a:off x="5822" y="3910"/>
                <a:ext cx="232" cy="222"/>
              </a:xfrm>
              <a:custGeom>
                <a:avLst/>
                <a:gdLst/>
                <a:ahLst/>
                <a:cxnLst>
                  <a:cxn ang="0">
                    <a:pos x="102" y="160"/>
                  </a:cxn>
                  <a:cxn ang="0">
                    <a:pos x="98" y="142"/>
                  </a:cxn>
                  <a:cxn ang="0">
                    <a:pos x="89" y="104"/>
                  </a:cxn>
                  <a:cxn ang="0">
                    <a:pos x="62" y="104"/>
                  </a:cxn>
                  <a:cxn ang="0">
                    <a:pos x="50" y="160"/>
                  </a:cxn>
                  <a:cxn ang="0">
                    <a:pos x="0" y="160"/>
                  </a:cxn>
                  <a:cxn ang="0">
                    <a:pos x="32" y="0"/>
                  </a:cxn>
                  <a:cxn ang="0">
                    <a:pos x="119" y="0"/>
                  </a:cxn>
                  <a:cxn ang="0">
                    <a:pos x="167" y="39"/>
                  </a:cxn>
                  <a:cxn ang="0">
                    <a:pos x="139" y="84"/>
                  </a:cxn>
                  <a:cxn ang="0">
                    <a:pos x="148" y="141"/>
                  </a:cxn>
                  <a:cxn ang="0">
                    <a:pos x="152" y="160"/>
                  </a:cxn>
                  <a:cxn ang="0">
                    <a:pos x="102" y="160"/>
                  </a:cxn>
                  <a:cxn ang="0">
                    <a:pos x="97" y="69"/>
                  </a:cxn>
                  <a:cxn ang="0">
                    <a:pos x="113" y="54"/>
                  </a:cxn>
                  <a:cxn ang="0">
                    <a:pos x="100" y="39"/>
                  </a:cxn>
                  <a:cxn ang="0">
                    <a:pos x="76" y="39"/>
                  </a:cxn>
                  <a:cxn ang="0">
                    <a:pos x="70" y="69"/>
                  </a:cxn>
                  <a:cxn ang="0">
                    <a:pos x="97" y="69"/>
                  </a:cxn>
                </a:cxnLst>
                <a:rect l="0" t="0" r="r" b="b"/>
                <a:pathLst>
                  <a:path w="167" h="160">
                    <a:moveTo>
                      <a:pt x="102" y="160"/>
                    </a:moveTo>
                    <a:cubicBezTo>
                      <a:pt x="100" y="155"/>
                      <a:pt x="98" y="149"/>
                      <a:pt x="98" y="142"/>
                    </a:cubicBezTo>
                    <a:cubicBezTo>
                      <a:pt x="98" y="134"/>
                      <a:pt x="106" y="103"/>
                      <a:pt x="89" y="104"/>
                    </a:cubicBezTo>
                    <a:lnTo>
                      <a:pt x="62" y="104"/>
                    </a:lnTo>
                    <a:lnTo>
                      <a:pt x="50" y="160"/>
                    </a:lnTo>
                    <a:lnTo>
                      <a:pt x="0" y="160"/>
                    </a:lnTo>
                    <a:lnTo>
                      <a:pt x="32" y="0"/>
                    </a:lnTo>
                    <a:lnTo>
                      <a:pt x="119" y="0"/>
                    </a:lnTo>
                    <a:cubicBezTo>
                      <a:pt x="153" y="0"/>
                      <a:pt x="167" y="18"/>
                      <a:pt x="167" y="39"/>
                    </a:cubicBezTo>
                    <a:cubicBezTo>
                      <a:pt x="167" y="59"/>
                      <a:pt x="160" y="76"/>
                      <a:pt x="139" y="84"/>
                    </a:cubicBezTo>
                    <a:cubicBezTo>
                      <a:pt x="155" y="83"/>
                      <a:pt x="148" y="133"/>
                      <a:pt x="148" y="141"/>
                    </a:cubicBezTo>
                    <a:cubicBezTo>
                      <a:pt x="148" y="149"/>
                      <a:pt x="149" y="155"/>
                      <a:pt x="152" y="160"/>
                    </a:cubicBezTo>
                    <a:lnTo>
                      <a:pt x="102" y="160"/>
                    </a:lnTo>
                    <a:moveTo>
                      <a:pt x="97" y="69"/>
                    </a:moveTo>
                    <a:cubicBezTo>
                      <a:pt x="106" y="69"/>
                      <a:pt x="111" y="60"/>
                      <a:pt x="113" y="54"/>
                    </a:cubicBezTo>
                    <a:cubicBezTo>
                      <a:pt x="114" y="49"/>
                      <a:pt x="113" y="39"/>
                      <a:pt x="100" y="39"/>
                    </a:cubicBezTo>
                    <a:cubicBezTo>
                      <a:pt x="91" y="39"/>
                      <a:pt x="76" y="39"/>
                      <a:pt x="76" y="39"/>
                    </a:cubicBezTo>
                    <a:lnTo>
                      <a:pt x="70" y="69"/>
                    </a:lnTo>
                    <a:cubicBezTo>
                      <a:pt x="70" y="69"/>
                      <a:pt x="88" y="69"/>
                      <a:pt x="97" y="69"/>
                    </a:cubicBez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8" name="Freeform 70"/>
              <p:cNvSpPr>
                <a:spLocks/>
              </p:cNvSpPr>
              <p:nvPr/>
            </p:nvSpPr>
            <p:spPr bwMode="auto">
              <a:xfrm>
                <a:off x="6158" y="4037"/>
                <a:ext cx="172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82"/>
                  </a:cxn>
                  <a:cxn ang="0">
                    <a:pos x="124" y="82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82">
                    <a:moveTo>
                      <a:pt x="0" y="0"/>
                    </a:moveTo>
                    <a:cubicBezTo>
                      <a:pt x="3" y="8"/>
                      <a:pt x="57" y="66"/>
                      <a:pt x="67" y="82"/>
                    </a:cubicBezTo>
                    <a:cubicBezTo>
                      <a:pt x="92" y="82"/>
                      <a:pt x="124" y="82"/>
                      <a:pt x="124" y="82"/>
                    </a:cubicBezTo>
                    <a:cubicBezTo>
                      <a:pt x="124" y="82"/>
                      <a:pt x="55" y="7"/>
                      <a:pt x="48" y="0"/>
                    </a:cubicBezTo>
                    <a:cubicBezTo>
                      <a:pt x="37" y="0"/>
                      <a:pt x="0" y="0"/>
                      <a:pt x="0" y="0"/>
                    </a:cubicBez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9" name="Freeform 71"/>
              <p:cNvSpPr>
                <a:spLocks/>
              </p:cNvSpPr>
              <p:nvPr/>
            </p:nvSpPr>
            <p:spPr bwMode="auto">
              <a:xfrm>
                <a:off x="6045" y="3895"/>
                <a:ext cx="264" cy="249"/>
              </a:xfrm>
              <a:custGeom>
                <a:avLst/>
                <a:gdLst/>
                <a:ahLst/>
                <a:cxnLst>
                  <a:cxn ang="0">
                    <a:pos x="89" y="130"/>
                  </a:cxn>
                  <a:cxn ang="0">
                    <a:pos x="70" y="125"/>
                  </a:cxn>
                  <a:cxn ang="0">
                    <a:pos x="63" y="74"/>
                  </a:cxn>
                  <a:cxn ang="0">
                    <a:pos x="113" y="60"/>
                  </a:cxn>
                  <a:cxn ang="0">
                    <a:pos x="130" y="89"/>
                  </a:cxn>
                  <a:cxn ang="0">
                    <a:pos x="166" y="125"/>
                  </a:cxn>
                  <a:cxn ang="0">
                    <a:pos x="135" y="20"/>
                  </a:cxn>
                  <a:cxn ang="0">
                    <a:pos x="25" y="53"/>
                  </a:cxn>
                  <a:cxn ang="0">
                    <a:pos x="45" y="165"/>
                  </a:cxn>
                  <a:cxn ang="0">
                    <a:pos x="117" y="167"/>
                  </a:cxn>
                  <a:cxn ang="0">
                    <a:pos x="89" y="130"/>
                  </a:cxn>
                </a:cxnLst>
                <a:rect l="0" t="0" r="r" b="b"/>
                <a:pathLst>
                  <a:path w="191" h="180">
                    <a:moveTo>
                      <a:pt x="89" y="130"/>
                    </a:moveTo>
                    <a:cubicBezTo>
                      <a:pt x="82" y="130"/>
                      <a:pt x="77" y="130"/>
                      <a:pt x="70" y="125"/>
                    </a:cubicBezTo>
                    <a:cubicBezTo>
                      <a:pt x="53" y="115"/>
                      <a:pt x="51" y="93"/>
                      <a:pt x="63" y="74"/>
                    </a:cubicBezTo>
                    <a:cubicBezTo>
                      <a:pt x="75" y="55"/>
                      <a:pt x="96" y="49"/>
                      <a:pt x="113" y="60"/>
                    </a:cubicBezTo>
                    <a:cubicBezTo>
                      <a:pt x="120" y="65"/>
                      <a:pt x="131" y="73"/>
                      <a:pt x="130" y="89"/>
                    </a:cubicBezTo>
                    <a:lnTo>
                      <a:pt x="166" y="125"/>
                    </a:lnTo>
                    <a:cubicBezTo>
                      <a:pt x="191" y="75"/>
                      <a:pt x="170" y="38"/>
                      <a:pt x="135" y="20"/>
                    </a:cubicBezTo>
                    <a:cubicBezTo>
                      <a:pt x="98" y="0"/>
                      <a:pt x="49" y="13"/>
                      <a:pt x="25" y="53"/>
                    </a:cubicBezTo>
                    <a:cubicBezTo>
                      <a:pt x="0" y="93"/>
                      <a:pt x="9" y="143"/>
                      <a:pt x="45" y="165"/>
                    </a:cubicBezTo>
                    <a:cubicBezTo>
                      <a:pt x="70" y="180"/>
                      <a:pt x="91" y="175"/>
                      <a:pt x="117" y="167"/>
                    </a:cubicBezTo>
                    <a:lnTo>
                      <a:pt x="89" y="130"/>
                    </a:lnTo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560" name="Group 72"/>
          <p:cNvGrpSpPr>
            <a:grpSpLocks/>
          </p:cNvGrpSpPr>
          <p:nvPr/>
        </p:nvGrpSpPr>
        <p:grpSpPr bwMode="auto">
          <a:xfrm>
            <a:off x="0" y="3289300"/>
            <a:ext cx="7986713" cy="19050"/>
            <a:chOff x="0" y="840"/>
            <a:chExt cx="5660" cy="12"/>
          </a:xfrm>
        </p:grpSpPr>
        <p:sp>
          <p:nvSpPr>
            <p:cNvPr id="63561" name="Line 73"/>
            <p:cNvSpPr>
              <a:spLocks noChangeShapeType="1"/>
            </p:cNvSpPr>
            <p:nvPr/>
          </p:nvSpPr>
          <p:spPr bwMode="auto">
            <a:xfrm>
              <a:off x="4" y="852"/>
              <a:ext cx="5656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2" name="Line 74"/>
            <p:cNvSpPr>
              <a:spLocks noChangeShapeType="1"/>
            </p:cNvSpPr>
            <p:nvPr/>
          </p:nvSpPr>
          <p:spPr bwMode="auto">
            <a:xfrm>
              <a:off x="0" y="840"/>
              <a:ext cx="5656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3571" name="Object 83"/>
          <p:cNvGraphicFramePr>
            <a:graphicFrameLocks noChangeAspect="1"/>
          </p:cNvGraphicFramePr>
          <p:nvPr/>
        </p:nvGraphicFramePr>
        <p:xfrm>
          <a:off x="3505200" y="195263"/>
          <a:ext cx="2133600" cy="2090737"/>
        </p:xfrm>
        <a:graphic>
          <a:graphicData uri="http://schemas.openxmlformats.org/presentationml/2006/ole">
            <p:oleObj spid="_x0000_s63571" name="Photo Editor Photo" r:id="rId3" imgW="3362794" imgH="3296110" progId="MSPhotoEd.3">
              <p:embed/>
            </p:oleObj>
          </a:graphicData>
        </a:graphic>
      </p:graphicFrame>
      <p:graphicFrame>
        <p:nvGraphicFramePr>
          <p:cNvPr id="63594" name="Object 106"/>
          <p:cNvGraphicFramePr>
            <a:graphicFrameLocks noChangeAspect="1"/>
          </p:cNvGraphicFramePr>
          <p:nvPr/>
        </p:nvGraphicFramePr>
        <p:xfrm>
          <a:off x="6858000" y="5257800"/>
          <a:ext cx="1585913" cy="1358900"/>
        </p:xfrm>
        <a:graphic>
          <a:graphicData uri="http://schemas.openxmlformats.org/presentationml/2006/ole">
            <p:oleObj spid="_x0000_s63594" name="Photo Editor Photo" r:id="rId4" imgW="5001323" imgH="4285714" progId="MSPhotoEd.3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349250"/>
            <a:ext cx="1997075" cy="422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49250"/>
            <a:ext cx="5843588" cy="422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A8"/>
            </a:gs>
            <a:gs pos="100000">
              <a:srgbClr val="1B8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349250"/>
            <a:ext cx="74168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93063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58" name="Group 34"/>
          <p:cNvGrpSpPr>
            <a:grpSpLocks/>
          </p:cNvGrpSpPr>
          <p:nvPr/>
        </p:nvGrpSpPr>
        <p:grpSpPr bwMode="auto">
          <a:xfrm>
            <a:off x="0" y="1333500"/>
            <a:ext cx="7986713" cy="19050"/>
            <a:chOff x="0" y="840"/>
            <a:chExt cx="5660" cy="12"/>
          </a:xfrm>
        </p:grpSpPr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4" y="852"/>
              <a:ext cx="5656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0" y="840"/>
              <a:ext cx="5656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7694613" y="6219825"/>
            <a:ext cx="1144587" cy="369888"/>
            <a:chOff x="5280" y="3849"/>
            <a:chExt cx="1050" cy="302"/>
          </a:xfrm>
        </p:grpSpPr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5580" y="3910"/>
              <a:ext cx="248" cy="22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82" y="0"/>
                </a:cxn>
                <a:cxn ang="0">
                  <a:pos x="74" y="53"/>
                </a:cxn>
                <a:cxn ang="0">
                  <a:pos x="120" y="53"/>
                </a:cxn>
                <a:cxn ang="0">
                  <a:pos x="133" y="0"/>
                </a:cxn>
                <a:cxn ang="0">
                  <a:pos x="179" y="0"/>
                </a:cxn>
                <a:cxn ang="0">
                  <a:pos x="149" y="159"/>
                </a:cxn>
                <a:cxn ang="0">
                  <a:pos x="97" y="159"/>
                </a:cxn>
                <a:cxn ang="0">
                  <a:pos x="112" y="95"/>
                </a:cxn>
                <a:cxn ang="0">
                  <a:pos x="66" y="95"/>
                </a:cxn>
                <a:cxn ang="0">
                  <a:pos x="53" y="159"/>
                </a:cxn>
                <a:cxn ang="0">
                  <a:pos x="0" y="159"/>
                </a:cxn>
                <a:cxn ang="0">
                  <a:pos x="36" y="0"/>
                </a:cxn>
              </a:cxnLst>
              <a:rect l="0" t="0" r="r" b="b"/>
              <a:pathLst>
                <a:path w="179" h="159">
                  <a:moveTo>
                    <a:pt x="36" y="0"/>
                  </a:moveTo>
                  <a:lnTo>
                    <a:pt x="82" y="0"/>
                  </a:lnTo>
                  <a:lnTo>
                    <a:pt x="74" y="53"/>
                  </a:lnTo>
                  <a:lnTo>
                    <a:pt x="120" y="53"/>
                  </a:lnTo>
                  <a:lnTo>
                    <a:pt x="133" y="0"/>
                  </a:lnTo>
                  <a:lnTo>
                    <a:pt x="179" y="0"/>
                  </a:lnTo>
                  <a:lnTo>
                    <a:pt x="149" y="159"/>
                  </a:lnTo>
                  <a:lnTo>
                    <a:pt x="97" y="159"/>
                  </a:lnTo>
                  <a:lnTo>
                    <a:pt x="112" y="95"/>
                  </a:lnTo>
                  <a:lnTo>
                    <a:pt x="66" y="95"/>
                  </a:lnTo>
                  <a:lnTo>
                    <a:pt x="53" y="159"/>
                  </a:lnTo>
                  <a:lnTo>
                    <a:pt x="0" y="159"/>
                  </a:lnTo>
                  <a:lnTo>
                    <a:pt x="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312" y="3849"/>
              <a:ext cx="289" cy="281"/>
            </a:xfrm>
            <a:custGeom>
              <a:avLst/>
              <a:gdLst/>
              <a:ahLst/>
              <a:cxnLst>
                <a:cxn ang="0">
                  <a:pos x="143" y="27"/>
                </a:cxn>
                <a:cxn ang="0">
                  <a:pos x="124" y="109"/>
                </a:cxn>
                <a:cxn ang="0">
                  <a:pos x="33" y="109"/>
                </a:cxn>
                <a:cxn ang="0">
                  <a:pos x="20" y="132"/>
                </a:cxn>
                <a:cxn ang="0">
                  <a:pos x="119" y="132"/>
                </a:cxn>
                <a:cxn ang="0">
                  <a:pos x="117" y="140"/>
                </a:cxn>
                <a:cxn ang="0">
                  <a:pos x="14" y="140"/>
                </a:cxn>
                <a:cxn ang="0">
                  <a:pos x="0" y="166"/>
                </a:cxn>
                <a:cxn ang="0">
                  <a:pos x="112" y="166"/>
                </a:cxn>
                <a:cxn ang="0">
                  <a:pos x="104" y="203"/>
                </a:cxn>
                <a:cxn ang="0">
                  <a:pos x="167" y="203"/>
                </a:cxn>
                <a:cxn ang="0">
                  <a:pos x="209" y="0"/>
                </a:cxn>
                <a:cxn ang="0">
                  <a:pos x="96" y="0"/>
                </a:cxn>
                <a:cxn ang="0">
                  <a:pos x="89" y="13"/>
                </a:cxn>
                <a:cxn ang="0">
                  <a:pos x="146" y="13"/>
                </a:cxn>
                <a:cxn ang="0">
                  <a:pos x="143" y="27"/>
                </a:cxn>
                <a:cxn ang="0">
                  <a:pos x="81" y="27"/>
                </a:cxn>
                <a:cxn ang="0">
                  <a:pos x="73" y="40"/>
                </a:cxn>
                <a:cxn ang="0">
                  <a:pos x="135" y="39"/>
                </a:cxn>
                <a:cxn ang="0">
                  <a:pos x="143" y="27"/>
                </a:cxn>
              </a:cxnLst>
              <a:rect l="0" t="0" r="r" b="b"/>
              <a:pathLst>
                <a:path w="209" h="203">
                  <a:moveTo>
                    <a:pt x="143" y="27"/>
                  </a:moveTo>
                  <a:lnTo>
                    <a:pt x="124" y="109"/>
                  </a:lnTo>
                  <a:lnTo>
                    <a:pt x="33" y="109"/>
                  </a:lnTo>
                  <a:lnTo>
                    <a:pt x="20" y="132"/>
                  </a:lnTo>
                  <a:lnTo>
                    <a:pt x="119" y="132"/>
                  </a:lnTo>
                  <a:lnTo>
                    <a:pt x="117" y="140"/>
                  </a:lnTo>
                  <a:lnTo>
                    <a:pt x="14" y="140"/>
                  </a:lnTo>
                  <a:lnTo>
                    <a:pt x="0" y="166"/>
                  </a:lnTo>
                  <a:lnTo>
                    <a:pt x="112" y="166"/>
                  </a:lnTo>
                  <a:lnTo>
                    <a:pt x="104" y="203"/>
                  </a:lnTo>
                  <a:lnTo>
                    <a:pt x="167" y="203"/>
                  </a:lnTo>
                  <a:lnTo>
                    <a:pt x="209" y="0"/>
                  </a:lnTo>
                  <a:lnTo>
                    <a:pt x="96" y="0"/>
                  </a:lnTo>
                  <a:lnTo>
                    <a:pt x="89" y="13"/>
                  </a:lnTo>
                  <a:lnTo>
                    <a:pt x="146" y="13"/>
                  </a:lnTo>
                  <a:lnTo>
                    <a:pt x="143" y="27"/>
                  </a:lnTo>
                  <a:lnTo>
                    <a:pt x="81" y="27"/>
                  </a:lnTo>
                  <a:lnTo>
                    <a:pt x="73" y="40"/>
                  </a:lnTo>
                  <a:lnTo>
                    <a:pt x="135" y="39"/>
                  </a:lnTo>
                  <a:lnTo>
                    <a:pt x="143" y="27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388" y="3925"/>
              <a:ext cx="104" cy="2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66" y="14"/>
                </a:cxn>
                <a:cxn ang="0">
                  <a:pos x="75" y="0"/>
                </a:cxn>
                <a:cxn ang="0">
                  <a:pos x="9" y="0"/>
                </a:cxn>
              </a:cxnLst>
              <a:rect l="0" t="0" r="r" b="b"/>
              <a:pathLst>
                <a:path w="75" h="14">
                  <a:moveTo>
                    <a:pt x="9" y="0"/>
                  </a:moveTo>
                  <a:lnTo>
                    <a:pt x="0" y="14"/>
                  </a:lnTo>
                  <a:lnTo>
                    <a:pt x="66" y="14"/>
                  </a:lnTo>
                  <a:lnTo>
                    <a:pt x="75" y="0"/>
                  </a:lnTo>
                  <a:lnTo>
                    <a:pt x="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5364" y="3960"/>
              <a:ext cx="107" cy="2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8" y="0"/>
                </a:cxn>
                <a:cxn ang="0">
                  <a:pos x="13" y="0"/>
                </a:cxn>
              </a:cxnLst>
              <a:rect l="0" t="0" r="r" b="b"/>
              <a:pathLst>
                <a:path w="78" h="20">
                  <a:moveTo>
                    <a:pt x="13" y="0"/>
                  </a:moveTo>
                  <a:lnTo>
                    <a:pt x="0" y="20"/>
                  </a:lnTo>
                  <a:lnTo>
                    <a:pt x="66" y="20"/>
                  </a:lnTo>
                  <a:lnTo>
                    <a:pt x="78" y="0"/>
                  </a:lnTo>
                  <a:lnTo>
                    <a:pt x="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280" y="4090"/>
              <a:ext cx="115" cy="4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31"/>
                </a:cxn>
                <a:cxn ang="0">
                  <a:pos x="68" y="30"/>
                </a:cxn>
                <a:cxn ang="0">
                  <a:pos x="83" y="0"/>
                </a:cxn>
                <a:cxn ang="0">
                  <a:pos x="18" y="0"/>
                </a:cxn>
              </a:cxnLst>
              <a:rect l="0" t="0" r="r" b="b"/>
              <a:pathLst>
                <a:path w="83" h="31">
                  <a:moveTo>
                    <a:pt x="18" y="0"/>
                  </a:moveTo>
                  <a:lnTo>
                    <a:pt x="0" y="31"/>
                  </a:lnTo>
                  <a:lnTo>
                    <a:pt x="68" y="30"/>
                  </a:lnTo>
                  <a:lnTo>
                    <a:pt x="83" y="0"/>
                  </a:lnTo>
                  <a:lnTo>
                    <a:pt x="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822" y="3910"/>
              <a:ext cx="232" cy="222"/>
            </a:xfrm>
            <a:custGeom>
              <a:avLst/>
              <a:gdLst/>
              <a:ahLst/>
              <a:cxnLst>
                <a:cxn ang="0">
                  <a:pos x="102" y="160"/>
                </a:cxn>
                <a:cxn ang="0">
                  <a:pos x="98" y="142"/>
                </a:cxn>
                <a:cxn ang="0">
                  <a:pos x="89" y="104"/>
                </a:cxn>
                <a:cxn ang="0">
                  <a:pos x="62" y="104"/>
                </a:cxn>
                <a:cxn ang="0">
                  <a:pos x="50" y="160"/>
                </a:cxn>
                <a:cxn ang="0">
                  <a:pos x="0" y="160"/>
                </a:cxn>
                <a:cxn ang="0">
                  <a:pos x="32" y="0"/>
                </a:cxn>
                <a:cxn ang="0">
                  <a:pos x="119" y="0"/>
                </a:cxn>
                <a:cxn ang="0">
                  <a:pos x="167" y="39"/>
                </a:cxn>
                <a:cxn ang="0">
                  <a:pos x="139" y="84"/>
                </a:cxn>
                <a:cxn ang="0">
                  <a:pos x="148" y="141"/>
                </a:cxn>
                <a:cxn ang="0">
                  <a:pos x="152" y="160"/>
                </a:cxn>
                <a:cxn ang="0">
                  <a:pos x="102" y="160"/>
                </a:cxn>
                <a:cxn ang="0">
                  <a:pos x="97" y="69"/>
                </a:cxn>
                <a:cxn ang="0">
                  <a:pos x="113" y="54"/>
                </a:cxn>
                <a:cxn ang="0">
                  <a:pos x="100" y="39"/>
                </a:cxn>
                <a:cxn ang="0">
                  <a:pos x="76" y="39"/>
                </a:cxn>
                <a:cxn ang="0">
                  <a:pos x="70" y="69"/>
                </a:cxn>
                <a:cxn ang="0">
                  <a:pos x="97" y="69"/>
                </a:cxn>
              </a:cxnLst>
              <a:rect l="0" t="0" r="r" b="b"/>
              <a:pathLst>
                <a:path w="167" h="160">
                  <a:moveTo>
                    <a:pt x="102" y="160"/>
                  </a:moveTo>
                  <a:cubicBezTo>
                    <a:pt x="100" y="155"/>
                    <a:pt x="98" y="149"/>
                    <a:pt x="98" y="142"/>
                  </a:cubicBezTo>
                  <a:cubicBezTo>
                    <a:pt x="98" y="134"/>
                    <a:pt x="106" y="103"/>
                    <a:pt x="89" y="104"/>
                  </a:cubicBezTo>
                  <a:lnTo>
                    <a:pt x="62" y="104"/>
                  </a:lnTo>
                  <a:lnTo>
                    <a:pt x="50" y="160"/>
                  </a:lnTo>
                  <a:lnTo>
                    <a:pt x="0" y="160"/>
                  </a:lnTo>
                  <a:lnTo>
                    <a:pt x="32" y="0"/>
                  </a:lnTo>
                  <a:lnTo>
                    <a:pt x="119" y="0"/>
                  </a:lnTo>
                  <a:cubicBezTo>
                    <a:pt x="153" y="0"/>
                    <a:pt x="167" y="18"/>
                    <a:pt x="167" y="39"/>
                  </a:cubicBezTo>
                  <a:cubicBezTo>
                    <a:pt x="167" y="59"/>
                    <a:pt x="160" y="76"/>
                    <a:pt x="139" y="84"/>
                  </a:cubicBezTo>
                  <a:cubicBezTo>
                    <a:pt x="155" y="83"/>
                    <a:pt x="148" y="133"/>
                    <a:pt x="148" y="141"/>
                  </a:cubicBezTo>
                  <a:cubicBezTo>
                    <a:pt x="148" y="149"/>
                    <a:pt x="149" y="155"/>
                    <a:pt x="152" y="160"/>
                  </a:cubicBezTo>
                  <a:lnTo>
                    <a:pt x="102" y="160"/>
                  </a:lnTo>
                  <a:moveTo>
                    <a:pt x="97" y="69"/>
                  </a:moveTo>
                  <a:cubicBezTo>
                    <a:pt x="106" y="69"/>
                    <a:pt x="111" y="60"/>
                    <a:pt x="113" y="54"/>
                  </a:cubicBezTo>
                  <a:cubicBezTo>
                    <a:pt x="114" y="49"/>
                    <a:pt x="113" y="39"/>
                    <a:pt x="100" y="39"/>
                  </a:cubicBezTo>
                  <a:cubicBezTo>
                    <a:pt x="91" y="39"/>
                    <a:pt x="76" y="39"/>
                    <a:pt x="76" y="39"/>
                  </a:cubicBezTo>
                  <a:lnTo>
                    <a:pt x="70" y="69"/>
                  </a:lnTo>
                  <a:cubicBezTo>
                    <a:pt x="70" y="69"/>
                    <a:pt x="88" y="69"/>
                    <a:pt x="97" y="6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6158" y="4037"/>
              <a:ext cx="172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82"/>
                </a:cxn>
                <a:cxn ang="0">
                  <a:pos x="124" y="82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124" h="82">
                  <a:moveTo>
                    <a:pt x="0" y="0"/>
                  </a:moveTo>
                  <a:cubicBezTo>
                    <a:pt x="3" y="8"/>
                    <a:pt x="57" y="66"/>
                    <a:pt x="67" y="82"/>
                  </a:cubicBezTo>
                  <a:cubicBezTo>
                    <a:pt x="92" y="82"/>
                    <a:pt x="124" y="82"/>
                    <a:pt x="124" y="82"/>
                  </a:cubicBezTo>
                  <a:cubicBezTo>
                    <a:pt x="124" y="82"/>
                    <a:pt x="55" y="7"/>
                    <a:pt x="48" y="0"/>
                  </a:cubicBezTo>
                  <a:cubicBezTo>
                    <a:pt x="37" y="0"/>
                    <a:pt x="0" y="0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6045" y="3895"/>
              <a:ext cx="264" cy="249"/>
            </a:xfrm>
            <a:custGeom>
              <a:avLst/>
              <a:gdLst/>
              <a:ahLst/>
              <a:cxnLst>
                <a:cxn ang="0">
                  <a:pos x="89" y="130"/>
                </a:cxn>
                <a:cxn ang="0">
                  <a:pos x="70" y="125"/>
                </a:cxn>
                <a:cxn ang="0">
                  <a:pos x="63" y="74"/>
                </a:cxn>
                <a:cxn ang="0">
                  <a:pos x="113" y="60"/>
                </a:cxn>
                <a:cxn ang="0">
                  <a:pos x="130" y="89"/>
                </a:cxn>
                <a:cxn ang="0">
                  <a:pos x="166" y="125"/>
                </a:cxn>
                <a:cxn ang="0">
                  <a:pos x="135" y="20"/>
                </a:cxn>
                <a:cxn ang="0">
                  <a:pos x="25" y="53"/>
                </a:cxn>
                <a:cxn ang="0">
                  <a:pos x="45" y="165"/>
                </a:cxn>
                <a:cxn ang="0">
                  <a:pos x="117" y="167"/>
                </a:cxn>
                <a:cxn ang="0">
                  <a:pos x="89" y="130"/>
                </a:cxn>
              </a:cxnLst>
              <a:rect l="0" t="0" r="r" b="b"/>
              <a:pathLst>
                <a:path w="191" h="180">
                  <a:moveTo>
                    <a:pt x="89" y="130"/>
                  </a:moveTo>
                  <a:cubicBezTo>
                    <a:pt x="82" y="130"/>
                    <a:pt x="77" y="130"/>
                    <a:pt x="70" y="125"/>
                  </a:cubicBezTo>
                  <a:cubicBezTo>
                    <a:pt x="53" y="115"/>
                    <a:pt x="51" y="93"/>
                    <a:pt x="63" y="74"/>
                  </a:cubicBezTo>
                  <a:cubicBezTo>
                    <a:pt x="75" y="55"/>
                    <a:pt x="96" y="49"/>
                    <a:pt x="113" y="60"/>
                  </a:cubicBezTo>
                  <a:cubicBezTo>
                    <a:pt x="120" y="65"/>
                    <a:pt x="131" y="73"/>
                    <a:pt x="130" y="89"/>
                  </a:cubicBezTo>
                  <a:lnTo>
                    <a:pt x="166" y="125"/>
                  </a:lnTo>
                  <a:cubicBezTo>
                    <a:pt x="191" y="75"/>
                    <a:pt x="170" y="38"/>
                    <a:pt x="135" y="20"/>
                  </a:cubicBezTo>
                  <a:cubicBezTo>
                    <a:pt x="98" y="0"/>
                    <a:pt x="49" y="13"/>
                    <a:pt x="25" y="53"/>
                  </a:cubicBezTo>
                  <a:cubicBezTo>
                    <a:pt x="0" y="93"/>
                    <a:pt x="9" y="143"/>
                    <a:pt x="45" y="165"/>
                  </a:cubicBezTo>
                  <a:cubicBezTo>
                    <a:pt x="70" y="180"/>
                    <a:pt x="91" y="175"/>
                    <a:pt x="117" y="167"/>
                  </a:cubicBezTo>
                  <a:lnTo>
                    <a:pt x="89" y="13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" name="Freeform 53"/>
          <p:cNvSpPr>
            <a:spLocks/>
          </p:cNvSpPr>
          <p:nvPr/>
        </p:nvSpPr>
        <p:spPr bwMode="auto">
          <a:xfrm>
            <a:off x="7808913" y="5986463"/>
            <a:ext cx="908050" cy="446087"/>
          </a:xfrm>
          <a:custGeom>
            <a:avLst/>
            <a:gdLst/>
            <a:ahLst/>
            <a:cxnLst>
              <a:cxn ang="0">
                <a:pos x="552" y="263"/>
              </a:cxn>
              <a:cxn ang="0">
                <a:pos x="0" y="136"/>
              </a:cxn>
              <a:cxn ang="0">
                <a:pos x="600" y="263"/>
              </a:cxn>
              <a:cxn ang="0">
                <a:pos x="552" y="263"/>
              </a:cxn>
            </a:cxnLst>
            <a:rect l="0" t="0" r="r" b="b"/>
            <a:pathLst>
              <a:path w="600" h="263">
                <a:moveTo>
                  <a:pt x="552" y="263"/>
                </a:moveTo>
                <a:cubicBezTo>
                  <a:pt x="397" y="38"/>
                  <a:pt x="163" y="33"/>
                  <a:pt x="0" y="136"/>
                </a:cubicBezTo>
                <a:cubicBezTo>
                  <a:pt x="125" y="24"/>
                  <a:pt x="383" y="0"/>
                  <a:pt x="600" y="263"/>
                </a:cubicBezTo>
                <a:cubicBezTo>
                  <a:pt x="553" y="263"/>
                  <a:pt x="552" y="263"/>
                  <a:pt x="552" y="263"/>
                </a:cubicBezTo>
              </a:path>
            </a:pathLst>
          </a:custGeom>
          <a:gradFill rotWithShape="0">
            <a:gsLst>
              <a:gs pos="0">
                <a:srgbClr val="3939FF"/>
              </a:gs>
              <a:gs pos="100000">
                <a:srgbClr val="00007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86" name="Object 62"/>
          <p:cNvGraphicFramePr>
            <a:graphicFrameLocks noChangeAspect="1"/>
          </p:cNvGraphicFramePr>
          <p:nvPr/>
        </p:nvGraphicFramePr>
        <p:xfrm>
          <a:off x="33338" y="76200"/>
          <a:ext cx="1223962" cy="1200150"/>
        </p:xfrm>
        <a:graphic>
          <a:graphicData uri="http://schemas.openxmlformats.org/presentationml/2006/ole">
            <p:oleObj spid="_x0000_s1086" name="Photo Editor Photo" r:id="rId14" imgW="3362794" imgH="3296110" progId="MSPhotoEd.3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76313" indent="-396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986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2763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65000"/>
        <a:buFont typeface="Monotype Sorts" pitchFamily="2" charset="2"/>
        <a:buChar char="u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256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828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400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972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544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uzniakl@battell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86200"/>
            <a:ext cx="7789863" cy="2133600"/>
          </a:xfrm>
        </p:spPr>
        <p:txBody>
          <a:bodyPr/>
          <a:lstStyle/>
          <a:p>
            <a:r>
              <a:rPr lang="en-US" sz="3600">
                <a:solidFill>
                  <a:schemeClr val="folHlink"/>
                </a:solidFill>
              </a:rPr>
              <a:t>AHRQ QI User Meeting</a:t>
            </a:r>
            <a:br>
              <a:rPr lang="en-US" sz="36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Validation Pilot </a:t>
            </a:r>
            <a:br>
              <a:rPr lang="en-US" sz="36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Lessons Learned</a:t>
            </a:r>
            <a:br>
              <a:rPr lang="en-US" sz="36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Laura Puzniak, PhD, MPH</a:t>
            </a:r>
            <a:br>
              <a:rPr lang="en-US" sz="3600">
                <a:solidFill>
                  <a:schemeClr val="folHlink"/>
                </a:solidFill>
              </a:rPr>
            </a:br>
            <a:endParaRPr lang="en-US" sz="3600">
              <a:solidFill>
                <a:schemeClr val="folHlink"/>
              </a:solidFill>
            </a:endParaRP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239000" cy="914400"/>
          </a:xfrm>
        </p:spPr>
        <p:txBody>
          <a:bodyPr/>
          <a:lstStyle/>
          <a:p>
            <a:r>
              <a:rPr lang="en-US" sz="2000"/>
              <a:t>Friday, September 28, 2007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Application Development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Requirements</a:t>
            </a:r>
          </a:p>
          <a:p>
            <a:r>
              <a:rPr lang="en-US"/>
              <a:t>Timeframe</a:t>
            </a:r>
          </a:p>
          <a:p>
            <a:r>
              <a:rPr lang="en-US"/>
              <a:t>Usability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Abstraction Tools/Data Entry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Electronic Medical Records</a:t>
            </a:r>
          </a:p>
          <a:p>
            <a:r>
              <a:rPr lang="en-US"/>
              <a:t>Training</a:t>
            </a:r>
          </a:p>
          <a:p>
            <a:r>
              <a:rPr lang="en-US"/>
              <a:t>Incomplete records</a:t>
            </a:r>
          </a:p>
          <a:p>
            <a:r>
              <a:rPr lang="en-US"/>
              <a:t>Text fields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Currently recruiting partners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Contact Information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Laura Puzniak, </a:t>
            </a:r>
            <a:r>
              <a:rPr lang="en-US" sz="2400">
                <a:hlinkClick r:id="rId2"/>
              </a:rPr>
              <a:t>puzniakl@battelle.org</a:t>
            </a: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Sign up for listserv, to receive notification</a:t>
            </a:r>
          </a:p>
          <a:p>
            <a:pPr>
              <a:lnSpc>
                <a:spcPct val="80000"/>
              </a:lnSpc>
            </a:pPr>
            <a:r>
              <a:rPr lang="en-US" sz="2800"/>
              <a:t>Training from experts on how to utilize chart abstraction for quality improvement</a:t>
            </a:r>
          </a:p>
          <a:p>
            <a:pPr>
              <a:lnSpc>
                <a:spcPct val="80000"/>
              </a:lnSpc>
            </a:pPr>
            <a:r>
              <a:rPr lang="en-US" sz="2800"/>
              <a:t>Additional resource to review potentially preventable complications and identify opportunities for quality improvement</a:t>
            </a:r>
          </a:p>
          <a:p>
            <a:pPr>
              <a:lnSpc>
                <a:spcPct val="80000"/>
              </a:lnSpc>
            </a:pPr>
            <a:r>
              <a:rPr lang="en-US" sz="2800"/>
              <a:t>Ability to play a role in the development of resources for quality improvement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 Participation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419600"/>
          </a:xfrm>
        </p:spPr>
        <p:txBody>
          <a:bodyPr/>
          <a:lstStyle/>
          <a:p>
            <a:r>
              <a:rPr lang="en-US" sz="2800"/>
              <a:t>Facilitating organizations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collaborating with one or more individual hospital</a:t>
            </a:r>
          </a:p>
          <a:p>
            <a:r>
              <a:rPr lang="en-US" sz="2800"/>
              <a:t>Hospital systems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representing more than one individual hospital </a:t>
            </a:r>
          </a:p>
          <a:p>
            <a:r>
              <a:rPr lang="en-US" sz="2800"/>
              <a:t>Individual hospitals 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 sz="2800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Partnerships</a:t>
            </a:r>
          </a:p>
        </p:txBody>
      </p:sp>
      <p:pic>
        <p:nvPicPr>
          <p:cNvPr id="794630" name="Picture 6" descr="CityExport_St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90725"/>
            <a:ext cx="777240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for Partners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Questionnaire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/>
              <a:t>Available administrative data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/>
              <a:t>Accessible medical record data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/>
              <a:t>Full or partial EMR</a:t>
            </a:r>
          </a:p>
          <a:p>
            <a:pPr>
              <a:lnSpc>
                <a:spcPct val="90000"/>
              </a:lnSpc>
            </a:pPr>
            <a:r>
              <a:rPr lang="en-US" sz="2800"/>
              <a:t>Attend webinars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Project Overview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Overview of PSIs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Tool Abstraction</a:t>
            </a:r>
          </a:p>
          <a:p>
            <a:pPr>
              <a:lnSpc>
                <a:spcPct val="90000"/>
              </a:lnSpc>
            </a:pPr>
            <a:r>
              <a:rPr lang="en-US" sz="2800"/>
              <a:t>Run AHRQ QI software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Estimates of indicator frequency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Apply Sampling methodology</a:t>
            </a:r>
          </a:p>
          <a:p>
            <a:pPr>
              <a:lnSpc>
                <a:spcPct val="90000"/>
              </a:lnSpc>
            </a:pPr>
            <a:r>
              <a:rPr lang="en-US" sz="2800"/>
              <a:t>Data Abstraction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for Pilot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93063" cy="4876800"/>
          </a:xfrm>
        </p:spPr>
        <p:txBody>
          <a:bodyPr/>
          <a:lstStyle/>
          <a:p>
            <a:r>
              <a:rPr lang="en-US" sz="2800"/>
              <a:t>Develop and test medical abstraction tool for validating select PSIs</a:t>
            </a:r>
          </a:p>
          <a:p>
            <a:r>
              <a:rPr lang="en-US" sz="2800"/>
              <a:t>Develop effective protocols to use tools</a:t>
            </a:r>
          </a:p>
          <a:p>
            <a:r>
              <a:rPr lang="en-US" sz="2800"/>
              <a:t>Develop and apply reliable sampling method</a:t>
            </a:r>
          </a:p>
          <a:p>
            <a:r>
              <a:rPr lang="en-US" sz="2800"/>
              <a:t>Develop system that is useable and applicable across healthcare settings</a:t>
            </a:r>
          </a:p>
          <a:p>
            <a:r>
              <a:rPr lang="en-US" sz="2800"/>
              <a:t>Obtain data to further the evidence base of the PSIs</a:t>
            </a:r>
          </a:p>
          <a:p>
            <a:r>
              <a:rPr lang="en-US" sz="2800"/>
              <a:t>Provide results to organizations to guide programming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Correspondence</a:t>
            </a:r>
          </a:p>
          <a:p>
            <a:pPr>
              <a:lnSpc>
                <a:spcPct val="90000"/>
              </a:lnSpc>
            </a:pPr>
            <a:r>
              <a:rPr lang="en-US"/>
              <a:t>Regulatory Issues</a:t>
            </a:r>
          </a:p>
          <a:p>
            <a:pPr>
              <a:lnSpc>
                <a:spcPct val="90000"/>
              </a:lnSpc>
            </a:pPr>
            <a:r>
              <a:rPr lang="en-US"/>
              <a:t>Sampling Methodology</a:t>
            </a:r>
          </a:p>
          <a:p>
            <a:pPr>
              <a:lnSpc>
                <a:spcPct val="90000"/>
              </a:lnSpc>
            </a:pPr>
            <a:r>
              <a:rPr lang="en-US"/>
              <a:t>Data Application Development</a:t>
            </a:r>
          </a:p>
          <a:p>
            <a:pPr>
              <a:lnSpc>
                <a:spcPct val="90000"/>
              </a:lnSpc>
            </a:pPr>
            <a:r>
              <a:rPr lang="en-US"/>
              <a:t>Data Abstraction Tools/Data Entry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Correspondence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45463" cy="4648200"/>
          </a:xfrm>
        </p:spPr>
        <p:txBody>
          <a:bodyPr/>
          <a:lstStyle/>
          <a:p>
            <a:r>
              <a:rPr lang="en-US"/>
              <a:t>Magnitude of partnerships</a:t>
            </a:r>
          </a:p>
          <a:p>
            <a:r>
              <a:rPr lang="en-US"/>
              <a:t>Varying contacts per agency</a:t>
            </a:r>
          </a:p>
          <a:p>
            <a:r>
              <a:rPr lang="en-US"/>
              <a:t>Varying levels of familiarity with the indicators</a:t>
            </a:r>
          </a:p>
          <a:p>
            <a:r>
              <a:rPr lang="en-US"/>
              <a:t>Technical difficulties </a:t>
            </a:r>
          </a:p>
          <a:p>
            <a:r>
              <a:rPr lang="en-US"/>
              <a:t>Timing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Issues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Varying IRB requirements per agency</a:t>
            </a:r>
          </a:p>
          <a:p>
            <a:r>
              <a:rPr lang="en-US"/>
              <a:t>HIPAA Privacy Rule</a:t>
            </a:r>
          </a:p>
          <a:p>
            <a:r>
              <a:rPr lang="en-US"/>
              <a:t>OMB Clearance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Methodology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Versions of application to download and run</a:t>
            </a:r>
          </a:p>
          <a:p>
            <a:r>
              <a:rPr lang="en-US"/>
              <a:t>Technical Issues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8CF4EA"/>
      </a:accent1>
      <a:accent2>
        <a:srgbClr val="FF00FF"/>
      </a:accent2>
      <a:accent3>
        <a:srgbClr val="AAAAFF"/>
      </a:accent3>
      <a:accent4>
        <a:srgbClr val="DADADA"/>
      </a:accent4>
      <a:accent5>
        <a:srgbClr val="C5F8F3"/>
      </a:accent5>
      <a:accent6>
        <a:srgbClr val="E700E7"/>
      </a:accent6>
      <a:hlink>
        <a:srgbClr val="FAFD00"/>
      </a:hlink>
      <a:folHlink>
        <a:srgbClr val="51D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6529</TotalTime>
  <Pages>1</Pages>
  <Words>255</Words>
  <Application>Microsoft PowerPoint 4.0</Application>
  <PresentationFormat>Overhead</PresentationFormat>
  <Paragraphs>66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Wingdings</vt:lpstr>
      <vt:lpstr>Monotype Sorts</vt:lpstr>
      <vt:lpstr>Default Design</vt:lpstr>
      <vt:lpstr>Microsoft Photo Editor 3.0 Photo</vt:lpstr>
      <vt:lpstr>AHRQ QI User Meeting Validation Pilot  Lessons Learned Laura Puzniak, PhD, MPH </vt:lpstr>
      <vt:lpstr>Partner Participation</vt:lpstr>
      <vt:lpstr>Pilot Partnerships</vt:lpstr>
      <vt:lpstr>Process for Partners</vt:lpstr>
      <vt:lpstr>Outcomes for Pilot</vt:lpstr>
      <vt:lpstr>Challenges</vt:lpstr>
      <vt:lpstr>Correspondence</vt:lpstr>
      <vt:lpstr>Regulatory Issues</vt:lpstr>
      <vt:lpstr>Sampling Methodology</vt:lpstr>
      <vt:lpstr>Data Application Development</vt:lpstr>
      <vt:lpstr>Data Abstraction Tools/Data Entry</vt:lpstr>
      <vt:lpstr>Phase II</vt:lpstr>
    </vt:vector>
  </TitlesOfParts>
  <Company>Battelle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</dc:title>
  <dc:subject/>
  <dc:creator>Battelle</dc:creator>
  <cp:keywords/>
  <dc:description>2/25/2005</dc:description>
  <cp:lastModifiedBy>Battelle</cp:lastModifiedBy>
  <cp:revision>465</cp:revision>
  <cp:lastPrinted>2003-01-21T20:19:23Z</cp:lastPrinted>
  <dcterms:created xsi:type="dcterms:W3CDTF">1998-03-10T09:05:00Z</dcterms:created>
  <dcterms:modified xsi:type="dcterms:W3CDTF">2007-09-28T13:39:50Z</dcterms:modified>
  <cp:category/>
</cp:coreProperties>
</file>